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683" r:id="rId3"/>
    <p:sldId id="659" r:id="rId4"/>
    <p:sldId id="658" r:id="rId5"/>
    <p:sldId id="661" r:id="rId6"/>
    <p:sldId id="667" r:id="rId7"/>
    <p:sldId id="673" r:id="rId8"/>
    <p:sldId id="677" r:id="rId9"/>
    <p:sldId id="679" r:id="rId10"/>
    <p:sldId id="672" r:id="rId11"/>
    <p:sldId id="675" r:id="rId12"/>
    <p:sldId id="670" r:id="rId13"/>
    <p:sldId id="669" r:id="rId14"/>
    <p:sldId id="682" r:id="rId15"/>
    <p:sldId id="665" r:id="rId16"/>
    <p:sldId id="676" r:id="rId17"/>
    <p:sldId id="668" r:id="rId18"/>
    <p:sldId id="671" r:id="rId19"/>
    <p:sldId id="674" r:id="rId20"/>
    <p:sldId id="692" r:id="rId21"/>
    <p:sldId id="678" r:id="rId22"/>
    <p:sldId id="360" r:id="rId23"/>
    <p:sldId id="410" r:id="rId24"/>
    <p:sldId id="689" r:id="rId25"/>
    <p:sldId id="421" r:id="rId26"/>
    <p:sldId id="423" r:id="rId27"/>
    <p:sldId id="664" r:id="rId28"/>
    <p:sldId id="425" r:id="rId29"/>
    <p:sldId id="690" r:id="rId30"/>
    <p:sldId id="691" r:id="rId31"/>
    <p:sldId id="681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09F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/>
    <p:restoredTop sz="94619"/>
  </p:normalViewPr>
  <p:slideViewPr>
    <p:cSldViewPr snapToGrid="0" snapToObjects="1">
      <p:cViewPr varScale="1">
        <p:scale>
          <a:sx n="89" d="100"/>
          <a:sy n="89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840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85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433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765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113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DA6DF-085C-8A4F-8487-15EAB360B49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485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B27AD-3D2B-BF47-A741-E340B6635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24E6DF-E9C4-B649-B1FB-3785675D1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88258B-95CB-CF4E-98DD-BC28C237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22DC3F-B213-F140-9D03-C11E700E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256E95-88A4-2D4C-9648-3597FAB3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0926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89C46C-2669-DE4E-968E-3302B73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AD6F4F-1AD3-964B-BACD-33FFA425D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2F932-06C1-844F-B8E6-3657112F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F9D732-279A-984D-94E3-34DC1938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CF12EB-4EA9-FE4A-B44D-65250BF2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1894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47E55-9091-8749-BB1F-D4966C0B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A667F5-C426-1D47-9CE4-2FDA5508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B43D99-6E20-0443-BDD8-4F76E976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6FA82F-31B1-0347-92B1-E4110FBA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A3C3C-24AC-D044-9CE8-EF41C493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2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97871-1E1F-E44A-BAB2-D5519E12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38628-0AA0-E04E-9C96-85D728C3B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1D1AEB-966F-3B44-9802-FB43028FF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6702BE-C601-5D4F-B152-67EC3811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13BDE3-3898-4143-ACCD-C378595F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F67C77-67EC-7448-99CA-6DA09BAF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8400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52E0BF-3A3C-7641-9452-F6D6C5D7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C557B2-E951-2D47-9AB9-AE3DDF8F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6FC69B-8336-894E-AD55-5E2C4A0FD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9A12BA-BA6D-0F4C-B42B-6852E2F97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D7DC49-3409-824A-806A-99E2D3A41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0FCE083-66C5-1F40-99D8-D8063A21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891515A-4B3C-3B49-90AF-12BB4D0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825343-C556-A344-8434-F71544D7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499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030E9-9669-054A-B60D-4BCF5748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C323BC-9AF8-714E-B703-69873D1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2A792-E7D5-E449-BBF0-C91358AA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7B4E8D-9E63-3746-9BC2-BF96EA2C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670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E519415-29F3-204A-844A-2FCEF4AF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478773E-829E-514A-8A59-A864CC5C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2A33ED-1923-DA44-890A-A72A67CC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1410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8FB46-44E3-3F45-AE9D-8E324BE6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A213CD-6B88-8A4C-A3B1-ED0C8A749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8490FA-5A81-BC46-BF22-35F13A2B1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AB2DD2-F571-E446-9522-4E0072AC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2EE999B-3453-6E4D-9AD9-F157830C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945994-F4CF-494D-8722-506219D2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60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B3EC9-5963-9049-8B15-90630360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5E3A76-9668-C245-95F7-770B7F0FF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AC5A0D-502E-0B48-AC8A-5A55BD37A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1E1BCB-5F52-AF4A-BA96-B7097062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46DC3D-CA44-EA4A-B4E2-AAF6D8FB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9DD020-3394-C844-90F7-DE441C8D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33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F71FFE-41DD-DA47-90AA-45AE9918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D6C5691-EAF6-F042-8620-200E30D24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568914-52D2-5948-A5A9-656E2187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3DB8CB-08DD-764F-BA93-EFD3CBE9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15761F-0A27-6143-B0A5-B4561592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9385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40B766B-D335-7D4B-AEEE-0595B29BD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8C68E90-4B19-CB46-8D2B-C7FFF048B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F8FD23-6F45-3846-BCD2-79B1976D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4B51C4-ED92-DB40-88F1-AC91E436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5EC8A3-9D2A-2E4F-A3DD-AEE96CB3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01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E57529-FE3C-EB45-9C65-9CA9A0BB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F4F278-28F5-1D42-AE53-49FE2AB0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9C5031-4A03-774F-A3FE-A76D252A3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23D28-467F-C148-83E9-49EB7D1339D5}" type="datetimeFigureOut">
              <a:rPr lang="tr-TR" smtClean="0"/>
              <a:t>12.10.2020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6AF014-D8B0-024E-B1A1-91B2BB7C6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75E5C0-2305-C04A-90B1-F0662C4B8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954D8-D650-6A42-A0E4-BBFA5AD4605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55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4" Type="http://schemas.openxmlformats.org/officeDocument/2006/relationships/image" Target="../media/image11.tiff"/><Relationship Id="rId9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5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3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2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23.tiff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0.png"/><Relationship Id="rId7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4" Type="http://schemas.openxmlformats.org/officeDocument/2006/relationships/image" Target="../media/image11.tiff"/><Relationship Id="rId9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8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9.tiff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9.tiff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9.tiff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9.tiff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inger.com/tutorials/what-is-mysql" TargetMode="External"/><Relationship Id="rId2" Type="http://schemas.openxmlformats.org/officeDocument/2006/relationships/hyperlink" Target="https://www.hostinger.com/tutorials/what-is-apach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hyperlink" Target="https://www.hostinger.com/tutorials/best-php-framewor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0.png"/><Relationship Id="rId7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.tiff"/><Relationship Id="rId4" Type="http://schemas.openxmlformats.org/officeDocument/2006/relationships/image" Target="../media/image11.tiff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0.png"/><Relationship Id="rId7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8D95581-38A7-B642-82E2-9F422258182C}"/>
              </a:ext>
            </a:extLst>
          </p:cNvPr>
          <p:cNvCxnSpPr>
            <a:cxnSpLocks/>
          </p:cNvCxnSpPr>
          <p:nvPr/>
        </p:nvCxnSpPr>
        <p:spPr>
          <a:xfrm>
            <a:off x="2305798" y="3005275"/>
            <a:ext cx="2441461" cy="14868"/>
          </a:xfrm>
          <a:prstGeom prst="line">
            <a:avLst/>
          </a:prstGeom>
          <a:ln w="38100">
            <a:solidFill>
              <a:srgbClr val="FF7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85530" y="251791"/>
            <a:ext cx="11647083" cy="627615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7" y="29384"/>
            <a:ext cx="1070561" cy="1070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356236" y="109994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724477" y="1765171"/>
            <a:ext cx="3415259" cy="4595044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660763" y="1615546"/>
            <a:ext cx="627660" cy="423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AZ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800013" y="4522221"/>
            <a:ext cx="3250942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806403" y="2329275"/>
            <a:ext cx="3206043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1085239" y="2327419"/>
            <a:ext cx="26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/>
              <a:t>us-east-1a-Public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1281158" y="5596999"/>
            <a:ext cx="278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us-east-1a-Private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914533" y="152483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accent1"/>
                </a:solidFill>
              </a:rPr>
              <a:t>10.7.0.0/16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88" y="23863"/>
            <a:ext cx="734831" cy="759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B36767B-B87C-5F47-A93F-CD40572E9434}"/>
              </a:ext>
            </a:extLst>
          </p:cNvPr>
          <p:cNvSpPr txBox="1"/>
          <p:nvPr/>
        </p:nvSpPr>
        <p:spPr>
          <a:xfrm>
            <a:off x="2255222" y="3249169"/>
            <a:ext cx="13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NAT Gateway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1999047" y="4932018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2066364" y="5089640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9187265-FB43-F847-BC2B-2666741F2140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333417" y="2906629"/>
            <a:ext cx="0" cy="2025389"/>
          </a:xfrm>
          <a:prstGeom prst="line">
            <a:avLst/>
          </a:prstGeom>
          <a:ln w="38100">
            <a:solidFill>
              <a:srgbClr val="FF7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1B3A3ACA-CDDA-9F42-8CD3-F5D1AB9A137E}"/>
              </a:ext>
            </a:extLst>
          </p:cNvPr>
          <p:cNvCxnSpPr>
            <a:cxnSpLocks/>
          </p:cNvCxnSpPr>
          <p:nvPr/>
        </p:nvCxnSpPr>
        <p:spPr>
          <a:xfrm flipH="1" flipV="1">
            <a:off x="4740403" y="1478178"/>
            <a:ext cx="8904" cy="1507568"/>
          </a:xfrm>
          <a:prstGeom prst="straightConnector1">
            <a:avLst/>
          </a:prstGeom>
          <a:ln w="38100">
            <a:solidFill>
              <a:srgbClr val="FF7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4898456" y="872401"/>
            <a:ext cx="214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Internet Gateway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xmlns="" id="{D0BB1BBA-2587-0645-87AE-2F5F6B2D584F}"/>
              </a:ext>
            </a:extLst>
          </p:cNvPr>
          <p:cNvSpPr/>
          <p:nvPr/>
        </p:nvSpPr>
        <p:spPr>
          <a:xfrm rot="16200000">
            <a:off x="4609760" y="2033380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xmlns="" id="{FCAFBC2D-B3D1-374A-9D60-B7D3FEC848FA}"/>
              </a:ext>
            </a:extLst>
          </p:cNvPr>
          <p:cNvSpPr/>
          <p:nvPr/>
        </p:nvSpPr>
        <p:spPr>
          <a:xfrm rot="21394276">
            <a:off x="3613158" y="2925193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xmlns="" id="{5665906D-DC96-E340-B5C9-322C7B1B2A64}"/>
              </a:ext>
            </a:extLst>
          </p:cNvPr>
          <p:cNvSpPr/>
          <p:nvPr/>
        </p:nvSpPr>
        <p:spPr>
          <a:xfrm rot="16200000">
            <a:off x="2199225" y="3813855"/>
            <a:ext cx="276344" cy="215077"/>
          </a:xfrm>
          <a:prstGeom prst="chevron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43393083-14A7-574B-8EF5-0E6E40072A80}"/>
              </a:ext>
            </a:extLst>
          </p:cNvPr>
          <p:cNvSpPr/>
          <p:nvPr/>
        </p:nvSpPr>
        <p:spPr>
          <a:xfrm>
            <a:off x="1403372" y="2786217"/>
            <a:ext cx="632793" cy="51622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00C931C-90FD-C34A-8A46-C14F609CDC90}"/>
              </a:ext>
            </a:extLst>
          </p:cNvPr>
          <p:cNvSpPr txBox="1"/>
          <p:nvPr/>
        </p:nvSpPr>
        <p:spPr>
          <a:xfrm>
            <a:off x="1021470" y="3214668"/>
            <a:ext cx="13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NAT Instance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4109DCF1-66E4-2B4D-87BC-63FF038CA5E1}"/>
              </a:ext>
            </a:extLst>
          </p:cNvPr>
          <p:cNvSpPr/>
          <p:nvPr/>
        </p:nvSpPr>
        <p:spPr>
          <a:xfrm>
            <a:off x="4670739" y="2887285"/>
            <a:ext cx="184731" cy="189100"/>
          </a:xfrm>
          <a:prstGeom prst="ellipse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8A126BA7-FC13-9E4E-8BDB-6750B3B95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364" y="4169051"/>
            <a:ext cx="564041" cy="5896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F8A8FA9-AFE9-6642-AF73-933564C62446}"/>
              </a:ext>
            </a:extLst>
          </p:cNvPr>
          <p:cNvSpPr txBox="1"/>
          <p:nvPr/>
        </p:nvSpPr>
        <p:spPr>
          <a:xfrm>
            <a:off x="2473579" y="4501483"/>
            <a:ext cx="132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1600" b="1"/>
            </a:lvl1pPr>
          </a:lstStyle>
          <a:p>
            <a:r>
              <a:rPr lang="tr-TR" sz="1800" dirty="0"/>
              <a:t>Route Table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B8A8D4F6-74B3-CA49-A0F1-A316A0B47495}"/>
              </a:ext>
            </a:extLst>
          </p:cNvPr>
          <p:cNvSpPr/>
          <p:nvPr/>
        </p:nvSpPr>
        <p:spPr>
          <a:xfrm>
            <a:off x="7867386" y="1685659"/>
            <a:ext cx="3415259" cy="4595044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xmlns="" id="{CA4942E3-605A-B746-BFE6-AFFD36CB7151}"/>
              </a:ext>
            </a:extLst>
          </p:cNvPr>
          <p:cNvSpPr/>
          <p:nvPr/>
        </p:nvSpPr>
        <p:spPr>
          <a:xfrm>
            <a:off x="7803672" y="1536034"/>
            <a:ext cx="627660" cy="423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AZ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7B51F53A-B44A-1542-90F7-158B83E00371}"/>
              </a:ext>
            </a:extLst>
          </p:cNvPr>
          <p:cNvSpPr/>
          <p:nvPr/>
        </p:nvSpPr>
        <p:spPr>
          <a:xfrm>
            <a:off x="7942922" y="4442709"/>
            <a:ext cx="3250942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483DF7D4-D0B8-5E4D-BE32-2D379042BCDC}"/>
              </a:ext>
            </a:extLst>
          </p:cNvPr>
          <p:cNvSpPr/>
          <p:nvPr/>
        </p:nvSpPr>
        <p:spPr>
          <a:xfrm>
            <a:off x="7949312" y="2488299"/>
            <a:ext cx="3206043" cy="1516621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3367A058-87BF-B048-BA5B-CBC482C0EFF0}"/>
              </a:ext>
            </a:extLst>
          </p:cNvPr>
          <p:cNvSpPr/>
          <p:nvPr/>
        </p:nvSpPr>
        <p:spPr>
          <a:xfrm>
            <a:off x="9037886" y="4847626"/>
            <a:ext cx="714038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FF14E9B-2929-F949-932D-2A2BF291E637}"/>
              </a:ext>
            </a:extLst>
          </p:cNvPr>
          <p:cNvSpPr/>
          <p:nvPr/>
        </p:nvSpPr>
        <p:spPr>
          <a:xfrm>
            <a:off x="9162696" y="5000565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72EFBB7E-3958-254E-8166-DC35BC2EEE98}"/>
              </a:ext>
            </a:extLst>
          </p:cNvPr>
          <p:cNvSpPr/>
          <p:nvPr/>
        </p:nvSpPr>
        <p:spPr>
          <a:xfrm>
            <a:off x="9766290" y="3329304"/>
            <a:ext cx="1122836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8C0E639-B07E-5D4C-B117-AA7D872B446E}"/>
              </a:ext>
            </a:extLst>
          </p:cNvPr>
          <p:cNvSpPr/>
          <p:nvPr/>
        </p:nvSpPr>
        <p:spPr>
          <a:xfrm>
            <a:off x="9740375" y="3314672"/>
            <a:ext cx="120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</a:rPr>
              <a:t>Bastion</a:t>
            </a:r>
            <a:r>
              <a:rPr lang="tr-TR" b="1" dirty="0">
                <a:solidFill>
                  <a:schemeClr val="bg1"/>
                </a:solidFill>
              </a:rPr>
              <a:t>      Host/</a:t>
            </a:r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xmlns="" id="{4B6C0BFD-8F58-FE48-B04E-1FC37A5A6290}"/>
              </a:ext>
            </a:extLst>
          </p:cNvPr>
          <p:cNvSpPr/>
          <p:nvPr/>
        </p:nvSpPr>
        <p:spPr>
          <a:xfrm>
            <a:off x="7985739" y="3302360"/>
            <a:ext cx="1177864" cy="650638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err="1">
                <a:solidFill>
                  <a:schemeClr val="bg1"/>
                </a:solidFill>
              </a:rPr>
              <a:t>Jump</a:t>
            </a:r>
            <a:endParaRPr lang="tr-TR" b="1" dirty="0">
              <a:solidFill>
                <a:schemeClr val="bg1"/>
              </a:solidFill>
            </a:endParaRPr>
          </a:p>
          <a:p>
            <a:pPr algn="ctr"/>
            <a:r>
              <a:rPr lang="tr-TR" b="1" dirty="0">
                <a:solidFill>
                  <a:schemeClr val="bg1"/>
                </a:solidFill>
              </a:rPr>
              <a:t> Box/</a:t>
            </a:r>
            <a:r>
              <a:rPr lang="tr-TR" b="1" dirty="0">
                <a:solidFill>
                  <a:schemeClr val="accent1"/>
                </a:solidFill>
              </a:rPr>
              <a:t>EC2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3DD34D13-C9E4-1D4D-A24D-2A7816BAB340}"/>
              </a:ext>
            </a:extLst>
          </p:cNvPr>
          <p:cNvCxnSpPr>
            <a:cxnSpLocks/>
          </p:cNvCxnSpPr>
          <p:nvPr/>
        </p:nvCxnSpPr>
        <p:spPr>
          <a:xfrm flipH="1" flipV="1">
            <a:off x="9346863" y="3056582"/>
            <a:ext cx="20946" cy="169674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9A0EB6FC-FCB0-0049-AE26-CBA08CDA69E2}"/>
              </a:ext>
            </a:extLst>
          </p:cNvPr>
          <p:cNvCxnSpPr>
            <a:cxnSpLocks/>
            <a:stCxn id="103" idx="6"/>
          </p:cNvCxnSpPr>
          <p:nvPr/>
        </p:nvCxnSpPr>
        <p:spPr>
          <a:xfrm flipH="1">
            <a:off x="7025207" y="2948685"/>
            <a:ext cx="2408002" cy="41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706240A9-14E1-8247-AAFC-E9C5F4EAF959}"/>
              </a:ext>
            </a:extLst>
          </p:cNvPr>
          <p:cNvCxnSpPr>
            <a:cxnSpLocks/>
          </p:cNvCxnSpPr>
          <p:nvPr/>
        </p:nvCxnSpPr>
        <p:spPr>
          <a:xfrm flipH="1" flipV="1">
            <a:off x="6986629" y="1455383"/>
            <a:ext cx="4480" cy="148213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BBAAC99-166F-F148-BCF0-B5FD7151FF6F}"/>
              </a:ext>
            </a:extLst>
          </p:cNvPr>
          <p:cNvSpPr txBox="1"/>
          <p:nvPr/>
        </p:nvSpPr>
        <p:spPr>
          <a:xfrm>
            <a:off x="8427623" y="1238639"/>
            <a:ext cx="148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/>
              <a:t>us-east-1b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01C1CA1-6F20-5249-9F67-AAE798770A47}"/>
              </a:ext>
            </a:extLst>
          </p:cNvPr>
          <p:cNvSpPr txBox="1"/>
          <p:nvPr/>
        </p:nvSpPr>
        <p:spPr>
          <a:xfrm>
            <a:off x="8273045" y="2433657"/>
            <a:ext cx="233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/>
              <a:t>us-east-1b-Public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64F8BA6-390C-154E-BE4B-6A5B124955E3}"/>
              </a:ext>
            </a:extLst>
          </p:cNvPr>
          <p:cNvSpPr txBox="1"/>
          <p:nvPr/>
        </p:nvSpPr>
        <p:spPr>
          <a:xfrm>
            <a:off x="8229775" y="5438187"/>
            <a:ext cx="24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us-east-1b-Private</a:t>
            </a:r>
          </a:p>
        </p:txBody>
      </p:sp>
      <p:sp>
        <p:nvSpPr>
          <p:cNvPr id="98" name="Chevron 97">
            <a:extLst>
              <a:ext uri="{FF2B5EF4-FFF2-40B4-BE49-F238E27FC236}">
                <a16:creationId xmlns:a16="http://schemas.microsoft.com/office/drawing/2014/main" xmlns="" id="{5835231D-F24B-6A45-9275-AFF78A8270A1}"/>
              </a:ext>
            </a:extLst>
          </p:cNvPr>
          <p:cNvSpPr/>
          <p:nvPr/>
        </p:nvSpPr>
        <p:spPr>
          <a:xfrm rot="5400000">
            <a:off x="6848456" y="189801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0" name="Chevron 99">
            <a:extLst>
              <a:ext uri="{FF2B5EF4-FFF2-40B4-BE49-F238E27FC236}">
                <a16:creationId xmlns:a16="http://schemas.microsoft.com/office/drawing/2014/main" xmlns="" id="{55D67B05-845D-4841-9302-29978EFAEAA7}"/>
              </a:ext>
            </a:extLst>
          </p:cNvPr>
          <p:cNvSpPr/>
          <p:nvPr/>
        </p:nvSpPr>
        <p:spPr>
          <a:xfrm rot="21394276">
            <a:off x="8082264" y="2841769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xmlns="" id="{FAB44E19-BA1F-2140-88BC-FD3F07A9FE79}"/>
              </a:ext>
            </a:extLst>
          </p:cNvPr>
          <p:cNvSpPr/>
          <p:nvPr/>
        </p:nvSpPr>
        <p:spPr>
          <a:xfrm rot="5225792">
            <a:off x="9221575" y="3636466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11E42EAA-22B9-8943-A294-1059877F1D9D}"/>
              </a:ext>
            </a:extLst>
          </p:cNvPr>
          <p:cNvSpPr/>
          <p:nvPr/>
        </p:nvSpPr>
        <p:spPr>
          <a:xfrm>
            <a:off x="6902151" y="2832056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CF85517-4FEB-8E49-97CC-287D5F836568}"/>
              </a:ext>
            </a:extLst>
          </p:cNvPr>
          <p:cNvSpPr/>
          <p:nvPr/>
        </p:nvSpPr>
        <p:spPr>
          <a:xfrm>
            <a:off x="9248478" y="2854135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xmlns="" id="{BDD0F34A-A32D-4448-A1D0-479AB2D81EC8}"/>
              </a:ext>
            </a:extLst>
          </p:cNvPr>
          <p:cNvSpPr/>
          <p:nvPr/>
        </p:nvSpPr>
        <p:spPr>
          <a:xfrm rot="5400000">
            <a:off x="6361619" y="3949019"/>
            <a:ext cx="1345549" cy="77362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6" name="Striped Right Arrow 105">
            <a:extLst>
              <a:ext uri="{FF2B5EF4-FFF2-40B4-BE49-F238E27FC236}">
                <a16:creationId xmlns:a16="http://schemas.microsoft.com/office/drawing/2014/main" xmlns="" id="{F29F2856-2354-154A-B860-969002E36D62}"/>
              </a:ext>
            </a:extLst>
          </p:cNvPr>
          <p:cNvSpPr/>
          <p:nvPr/>
        </p:nvSpPr>
        <p:spPr>
          <a:xfrm rot="16200000">
            <a:off x="4090330" y="3897848"/>
            <a:ext cx="1345549" cy="773626"/>
          </a:xfrm>
          <a:prstGeom prst="stripedRightArrow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12C1523-9D8C-2C4B-A827-3B5F1FDEB8A0}"/>
              </a:ext>
            </a:extLst>
          </p:cNvPr>
          <p:cNvSpPr/>
          <p:nvPr/>
        </p:nvSpPr>
        <p:spPr>
          <a:xfrm>
            <a:off x="2240407" y="2934983"/>
            <a:ext cx="184731" cy="189100"/>
          </a:xfrm>
          <a:prstGeom prst="ellipse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433EA4DF-A58C-2346-9377-8E37EA228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87" y="2717984"/>
            <a:ext cx="604562" cy="62517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B3E0A62F-C73E-7E4D-923F-C1F39EAEAB38}"/>
              </a:ext>
            </a:extLst>
          </p:cNvPr>
          <p:cNvSpPr txBox="1"/>
          <p:nvPr/>
        </p:nvSpPr>
        <p:spPr>
          <a:xfrm>
            <a:off x="1276039" y="1286255"/>
            <a:ext cx="147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us-east-1a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2A989B75-D847-B34E-95B5-5DD5AD76D543}"/>
              </a:ext>
            </a:extLst>
          </p:cNvPr>
          <p:cNvSpPr/>
          <p:nvPr/>
        </p:nvSpPr>
        <p:spPr>
          <a:xfrm>
            <a:off x="6893231" y="1375961"/>
            <a:ext cx="184731" cy="18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B1C6DC-214C-434F-8593-4F071DAD77E8}"/>
              </a:ext>
            </a:extLst>
          </p:cNvPr>
          <p:cNvSpPr txBox="1"/>
          <p:nvPr/>
        </p:nvSpPr>
        <p:spPr>
          <a:xfrm>
            <a:off x="2731501" y="506598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No public IP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5A13C3D-98D1-A747-B5ED-B841578E54AA}"/>
              </a:ext>
            </a:extLst>
          </p:cNvPr>
          <p:cNvSpPr txBox="1"/>
          <p:nvPr/>
        </p:nvSpPr>
        <p:spPr>
          <a:xfrm>
            <a:off x="9811798" y="496369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FF0000"/>
                </a:solidFill>
              </a:rPr>
              <a:t>No public 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A0C061-840F-7D40-9ADD-B9BACC4FA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334" y="5089640"/>
            <a:ext cx="2508252" cy="13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851" y="178616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8780055" y="618502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5999176" y="4597593"/>
            <a:ext cx="1234693" cy="1162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411094" y="577751"/>
            <a:ext cx="402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3- </a:t>
            </a:r>
            <a:r>
              <a:rPr lang="tr-TR" sz="3600" dirty="0" err="1">
                <a:solidFill>
                  <a:srgbClr val="FF0000"/>
                </a:solidFill>
              </a:rPr>
              <a:t>You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FF0000"/>
                </a:solidFill>
              </a:rPr>
              <a:t>are</a:t>
            </a:r>
            <a:r>
              <a:rPr lang="tr-TR" sz="3600" dirty="0">
                <a:solidFill>
                  <a:srgbClr val="FF0000"/>
                </a:solidFill>
              </a:rPr>
              <a:t> here </a:t>
            </a:r>
            <a:r>
              <a:rPr lang="tr-TR" sz="3600" dirty="0" err="1">
                <a:solidFill>
                  <a:srgbClr val="FF0000"/>
                </a:solidFill>
              </a:rPr>
              <a:t>now</a:t>
            </a:r>
            <a:endParaRPr lang="x-none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AD1338-6C7A-3F46-903C-0BBDB73E84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98"/>
          <a:stretch/>
        </p:blipFill>
        <p:spPr>
          <a:xfrm>
            <a:off x="7203012" y="4793770"/>
            <a:ext cx="559556" cy="8022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C046A0F-1011-8C43-95A3-881A5E64B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9809" y="4762938"/>
            <a:ext cx="997248" cy="9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76279" y="178652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13" y="260653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8"/>
            <a:ext cx="1234913" cy="11628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42403" y="3089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063168" y="4432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8C1347-031F-294C-BB4A-93BD1B9E67AB}"/>
              </a:ext>
            </a:extLst>
          </p:cNvPr>
          <p:cNvSpPr txBox="1"/>
          <p:nvPr/>
        </p:nvSpPr>
        <p:spPr>
          <a:xfrm>
            <a:off x="4688599" y="4797095"/>
            <a:ext cx="15770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Install mariadb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EE4306-2929-4A46-BFBA-56D4CE067800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40C21463-4F0A-444C-9365-617FC9F28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741" y="4934952"/>
            <a:ext cx="525510" cy="525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CB4F23-5F1A-A840-8ED8-79F9C2090ADD}"/>
              </a:ext>
            </a:extLst>
          </p:cNvPr>
          <p:cNvSpPr/>
          <p:nvPr/>
        </p:nvSpPr>
        <p:spPr>
          <a:xfrm>
            <a:off x="7124288" y="581346"/>
            <a:ext cx="374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3- </a:t>
            </a:r>
            <a:r>
              <a:rPr lang="tr-TR" sz="2800" dirty="0" err="1">
                <a:solidFill>
                  <a:srgbClr val="FF0000"/>
                </a:solidFill>
              </a:rPr>
              <a:t>Try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to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install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mariaDB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endParaRPr lang="x-none" sz="2800" dirty="0">
              <a:solidFill>
                <a:srgbClr val="FF0000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E160CED-2CFD-694C-B4A6-23B0655C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325" y="4436237"/>
            <a:ext cx="1329712" cy="13297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DF504B7D-4D8E-284E-985B-07E4A98F48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610758" y="4697455"/>
            <a:ext cx="559556" cy="8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97" y="255672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D9AFFF8-1EF9-F644-A8D1-29AA9F848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133477" y="3114488"/>
            <a:ext cx="934127" cy="8795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42FA615-44C4-F44C-B755-FDC5B309AD26}"/>
              </a:ext>
            </a:extLst>
          </p:cNvPr>
          <p:cNvCxnSpPr>
            <a:endCxn id="62" idx="3"/>
          </p:cNvCxnSpPr>
          <p:nvPr/>
        </p:nvCxnSpPr>
        <p:spPr>
          <a:xfrm flipH="1" flipV="1">
            <a:off x="4067604" y="3554278"/>
            <a:ext cx="1453965" cy="1564287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6194CEEB-33B0-A645-BAAC-0DA957A9FC28}"/>
              </a:ext>
            </a:extLst>
          </p:cNvPr>
          <p:cNvCxnSpPr>
            <a:cxnSpLocks/>
          </p:cNvCxnSpPr>
          <p:nvPr/>
        </p:nvCxnSpPr>
        <p:spPr>
          <a:xfrm flipV="1">
            <a:off x="4070947" y="1125170"/>
            <a:ext cx="3442" cy="203943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75385" y="286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111262" y="4232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53F0D0F-155A-4946-AEF4-8E306B3819FE}"/>
              </a:ext>
            </a:extLst>
          </p:cNvPr>
          <p:cNvSpPr txBox="1"/>
          <p:nvPr/>
        </p:nvSpPr>
        <p:spPr>
          <a:xfrm>
            <a:off x="4096729" y="1300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6812BE-8DB9-7947-9FDD-B8A3F8F9BA4F}"/>
              </a:ext>
            </a:extLst>
          </p:cNvPr>
          <p:cNvSpPr txBox="1"/>
          <p:nvPr/>
        </p:nvSpPr>
        <p:spPr>
          <a:xfrm>
            <a:off x="2892708" y="3870345"/>
            <a:ext cx="13426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NATinstance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95DB482F-C218-364E-944C-EEFAB9199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842" y="4855810"/>
            <a:ext cx="525510" cy="52551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46C036E-1468-5441-A242-F4033E0FD1F0}"/>
              </a:ext>
            </a:extLst>
          </p:cNvPr>
          <p:cNvSpPr txBox="1"/>
          <p:nvPr/>
        </p:nvSpPr>
        <p:spPr>
          <a:xfrm>
            <a:off x="3157831" y="1611216"/>
            <a:ext cx="15770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Install mariadb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C70FE9E-7E37-5447-8AE3-7FC6EA7B3D92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128CD3EE-6AA3-994F-BEEF-F314D8F3C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316" y="2221231"/>
            <a:ext cx="1329712" cy="13297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306F29D0-088F-E948-B33E-C03D189A27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502759" y="3066829"/>
            <a:ext cx="387263" cy="55524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17B03AB3-B056-C247-999A-ECCF7EC5BF7E}"/>
              </a:ext>
            </a:extLst>
          </p:cNvPr>
          <p:cNvSpPr/>
          <p:nvPr/>
        </p:nvSpPr>
        <p:spPr>
          <a:xfrm>
            <a:off x="7124288" y="581346"/>
            <a:ext cx="2899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4- </a:t>
            </a:r>
            <a:r>
              <a:rPr lang="tr-TR" sz="2800" dirty="0" err="1">
                <a:solidFill>
                  <a:srgbClr val="FF0000"/>
                </a:solidFill>
              </a:rPr>
              <a:t>Try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Nat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instance</a:t>
            </a:r>
            <a:endParaRPr lang="x-non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3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E506A3-2DC8-074F-9440-1A5A40BF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3" y="849710"/>
            <a:ext cx="12192000" cy="27636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4221215" y="140706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solidFill>
                  <a:srgbClr val="FF0000"/>
                </a:solidFill>
              </a:rPr>
              <a:t>Nat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 err="1">
                <a:solidFill>
                  <a:srgbClr val="FF0000"/>
                </a:solidFill>
              </a:rPr>
              <a:t>instance</a:t>
            </a:r>
            <a:endParaRPr lang="x-none" sz="2800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3739527" y="856279"/>
            <a:ext cx="347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chemeClr val="accent6"/>
                </a:solidFill>
              </a:rPr>
              <a:t>1- Route table Issue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08A3AE-8839-AB4D-B243-4B2C1DD91B81}"/>
              </a:ext>
            </a:extLst>
          </p:cNvPr>
          <p:cNvSpPr/>
          <p:nvPr/>
        </p:nvSpPr>
        <p:spPr>
          <a:xfrm>
            <a:off x="604683" y="3613355"/>
            <a:ext cx="1327356" cy="3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0A0F60-D090-DC4A-870D-50C1E736A2F2}"/>
              </a:ext>
            </a:extLst>
          </p:cNvPr>
          <p:cNvSpPr txBox="1"/>
          <p:nvPr/>
        </p:nvSpPr>
        <p:spPr>
          <a:xfrm>
            <a:off x="5121569" y="3475415"/>
            <a:ext cx="19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- Nat instance</a:t>
            </a:r>
            <a:endParaRPr lang="x-none" sz="2400" dirty="0">
              <a:solidFill>
                <a:srgbClr val="FF0000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xmlns="" id="{55B7BE63-B919-9741-AFF6-E0C1F1C27499}"/>
              </a:ext>
            </a:extLst>
          </p:cNvPr>
          <p:cNvSpPr/>
          <p:nvPr/>
        </p:nvSpPr>
        <p:spPr>
          <a:xfrm>
            <a:off x="5474842" y="3061370"/>
            <a:ext cx="517062" cy="366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1D72DF-CC60-A743-9F4E-95BA3BDF11FF}"/>
              </a:ext>
            </a:extLst>
          </p:cNvPr>
          <p:cNvSpPr txBox="1"/>
          <p:nvPr/>
        </p:nvSpPr>
        <p:spPr>
          <a:xfrm>
            <a:off x="3533955" y="4755499"/>
            <a:ext cx="6346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x-none" dirty="0"/>
              <a:t>2- </a:t>
            </a:r>
            <a:r>
              <a:rPr lang="en-US" dirty="0"/>
              <a:t>Change Source/ Destination 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66CDBE-BC5B-C042-BA46-0AC3F956C8F6}"/>
              </a:ext>
            </a:extLst>
          </p:cNvPr>
          <p:cNvSpPr txBox="1"/>
          <p:nvPr/>
        </p:nvSpPr>
        <p:spPr>
          <a:xfrm>
            <a:off x="5698273" y="567597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dirty="0">
                <a:solidFill>
                  <a:schemeClr val="accent1"/>
                </a:solidFill>
              </a:rPr>
              <a:t>- Disable</a:t>
            </a:r>
          </a:p>
        </p:txBody>
      </p:sp>
    </p:spTree>
    <p:extLst>
      <p:ext uri="{BB962C8B-B14F-4D97-AF65-F5344CB8AC3E}">
        <p14:creationId xmlns:p14="http://schemas.microsoft.com/office/powerpoint/2010/main" val="287616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B198043F-A318-C04C-B05C-AEFEEB40637F}"/>
              </a:ext>
            </a:extLst>
          </p:cNvPr>
          <p:cNvSpPr/>
          <p:nvPr/>
        </p:nvSpPr>
        <p:spPr>
          <a:xfrm>
            <a:off x="3950306" y="962661"/>
            <a:ext cx="2915103" cy="57447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E584A2B-FAB1-184E-9CB8-DE286EAD0B74}"/>
              </a:ext>
            </a:extLst>
          </p:cNvPr>
          <p:cNvSpPr txBox="1"/>
          <p:nvPr/>
        </p:nvSpPr>
        <p:spPr>
          <a:xfrm>
            <a:off x="4108474" y="167340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E147AF1-3E3D-D240-9929-D04AF1EDFBE3}"/>
              </a:ext>
            </a:extLst>
          </p:cNvPr>
          <p:cNvSpPr txBox="1"/>
          <p:nvPr/>
        </p:nvSpPr>
        <p:spPr>
          <a:xfrm>
            <a:off x="4087301" y="4999928"/>
            <a:ext cx="94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20-29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612BD6-9E47-BA4B-B743-13A594BDF95F}"/>
              </a:ext>
            </a:extLst>
          </p:cNvPr>
          <p:cNvSpPr txBox="1"/>
          <p:nvPr/>
        </p:nvSpPr>
        <p:spPr>
          <a:xfrm>
            <a:off x="4490240" y="1987258"/>
            <a:ext cx="341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    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(0216-324-54-43)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ice-manger: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(0216-324-54-46)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079C3B-D29F-AE49-B1B1-64E6F23F4E91}"/>
              </a:ext>
            </a:extLst>
          </p:cNvPr>
          <p:cNvSpPr txBox="1"/>
          <p:nvPr/>
        </p:nvSpPr>
        <p:spPr>
          <a:xfrm>
            <a:off x="4402800" y="5260375"/>
            <a:ext cx="150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Devoloper: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 </a:t>
            </a: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0F1F5AF7-E88E-544C-9967-4ED550221BFA}"/>
              </a:ext>
            </a:extLst>
          </p:cNvPr>
          <p:cNvCxnSpPr>
            <a:cxnSpLocks/>
          </p:cNvCxnSpPr>
          <p:nvPr/>
        </p:nvCxnSpPr>
        <p:spPr>
          <a:xfrm>
            <a:off x="3931384" y="4146030"/>
            <a:ext cx="2915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70DD2F19-3BAE-0043-B2AA-68721FB4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704" y="602965"/>
            <a:ext cx="939933" cy="93993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4301D994-909B-2548-B205-7E0CC456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40" y="1068373"/>
            <a:ext cx="594087" cy="504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383E54B-0726-C042-AD09-01F18B6B697A}"/>
              </a:ext>
            </a:extLst>
          </p:cNvPr>
          <p:cNvSpPr/>
          <p:nvPr/>
        </p:nvSpPr>
        <p:spPr>
          <a:xfrm>
            <a:off x="5746155" y="5242578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(---) ***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82506C63-66F6-9A4E-9015-ADE65D356BD2}"/>
              </a:ext>
            </a:extLst>
          </p:cNvPr>
          <p:cNvSpPr txBox="1"/>
          <p:nvPr/>
        </p:nvSpPr>
        <p:spPr>
          <a:xfrm>
            <a:off x="5730309" y="56265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(---)***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52EFC6A8-7CA0-6041-9F5C-CFD322B5569E}"/>
              </a:ext>
            </a:extLst>
          </p:cNvPr>
          <p:cNvSpPr/>
          <p:nvPr/>
        </p:nvSpPr>
        <p:spPr>
          <a:xfrm>
            <a:off x="4674242" y="4190051"/>
            <a:ext cx="1384782" cy="5393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xmlns="" id="{E913A35F-06F0-E142-8496-9083DC3A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96" y="2022720"/>
            <a:ext cx="306420" cy="25995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75FBEB8C-065B-1546-BEF9-D00843BF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96" y="2344657"/>
            <a:ext cx="306420" cy="25995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E91F4830-1359-8445-A51D-F0338552B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96" y="5332538"/>
            <a:ext cx="306420" cy="25995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9C6B656C-55CF-7C4F-AC4A-FE43AA8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55" y="5635274"/>
            <a:ext cx="306420" cy="259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565744B-34EF-0F4C-9323-A195996A7A09}"/>
              </a:ext>
            </a:extLst>
          </p:cNvPr>
          <p:cNvSpPr txBox="1"/>
          <p:nvPr/>
        </p:nvSpPr>
        <p:spPr>
          <a:xfrm>
            <a:off x="9204715" y="762506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x-none" dirty="0"/>
              <a:t>astion Host </a:t>
            </a:r>
          </a:p>
        </p:txBody>
      </p: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xmlns="" id="{4859B6EE-FBF7-0242-BE2D-4CED2FAE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12192" y="1987258"/>
            <a:ext cx="1258961" cy="1258960"/>
          </a:xfrm>
          <a:prstGeom prst="rect">
            <a:avLst/>
          </a:prstGeom>
          <a:effectLst/>
        </p:spPr>
      </p:pic>
      <p:pic>
        <p:nvPicPr>
          <p:cNvPr id="59" name="Graphic 58" descr="User">
            <a:extLst>
              <a:ext uri="{FF2B5EF4-FFF2-40B4-BE49-F238E27FC236}">
                <a16:creationId xmlns:a16="http://schemas.microsoft.com/office/drawing/2014/main" xmlns="" id="{7F5D37B8-B92F-0647-908D-7AB79D628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69291" y="-26515"/>
            <a:ext cx="1258961" cy="125896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BDA59E2-415A-8F4C-A3D7-4875D1237529}"/>
              </a:ext>
            </a:extLst>
          </p:cNvPr>
          <p:cNvCxnSpPr>
            <a:stCxn id="2" idx="1"/>
          </p:cNvCxnSpPr>
          <p:nvPr/>
        </p:nvCxnSpPr>
        <p:spPr>
          <a:xfrm flipH="1">
            <a:off x="5946131" y="947172"/>
            <a:ext cx="3258584" cy="46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462085-4FBB-6140-AC7B-1FC0F1A22AD8}"/>
              </a:ext>
            </a:extLst>
          </p:cNvPr>
          <p:cNvSpPr txBox="1"/>
          <p:nvPr/>
        </p:nvSpPr>
        <p:spPr>
          <a:xfrm>
            <a:off x="9988470" y="1179244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1- </a:t>
            </a:r>
            <a:r>
              <a:rPr lang="x-none" dirty="0">
                <a:solidFill>
                  <a:srgbClr val="FF0000"/>
                </a:solidFill>
              </a:rPr>
              <a:t>0236-7543-33-33</a:t>
            </a:r>
          </a:p>
          <a:p>
            <a:r>
              <a:rPr lang="x-none" dirty="0"/>
              <a:t>2- </a:t>
            </a:r>
            <a:r>
              <a:rPr lang="x-none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AA59A1F-45E1-E442-BEAA-12E4C152B986}"/>
              </a:ext>
            </a:extLst>
          </p:cNvPr>
          <p:cNvSpPr txBox="1"/>
          <p:nvPr/>
        </p:nvSpPr>
        <p:spPr>
          <a:xfrm rot="21098033">
            <a:off x="6848644" y="111522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x-none" dirty="0">
                <a:solidFill>
                  <a:srgbClr val="00B050"/>
                </a:solidFill>
              </a:rPr>
              <a:t>ail: 0236-7543-33-33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0B6072FC-3BB0-3D43-96FC-609601E0CA01}"/>
              </a:ext>
            </a:extLst>
          </p:cNvPr>
          <p:cNvCxnSpPr>
            <a:cxnSpLocks/>
          </p:cNvCxnSpPr>
          <p:nvPr/>
        </p:nvCxnSpPr>
        <p:spPr>
          <a:xfrm>
            <a:off x="5454786" y="2633589"/>
            <a:ext cx="0" cy="13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F4F9A98-F476-2348-BCA0-68505F466DC5}"/>
              </a:ext>
            </a:extLst>
          </p:cNvPr>
          <p:cNvSpPr/>
          <p:nvPr/>
        </p:nvSpPr>
        <p:spPr>
          <a:xfrm>
            <a:off x="5501407" y="3228425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x-none" dirty="0">
                <a:solidFill>
                  <a:srgbClr val="00B050"/>
                </a:solidFill>
              </a:rPr>
              <a:t>ail 20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xmlns="" id="{A90B9C3A-040B-3B4B-A810-66AD24EC9097}"/>
              </a:ext>
            </a:extLst>
          </p:cNvPr>
          <p:cNvSpPr/>
          <p:nvPr/>
        </p:nvSpPr>
        <p:spPr>
          <a:xfrm>
            <a:off x="414424" y="2154798"/>
            <a:ext cx="2915103" cy="2063036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4CF41981-FD86-8149-8939-B7B2D4F0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02" y="2356588"/>
            <a:ext cx="594087" cy="50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297F43-DDC4-EE42-839F-3BD1883AC520}"/>
              </a:ext>
            </a:extLst>
          </p:cNvPr>
          <p:cNvSpPr txBox="1"/>
          <p:nvPr/>
        </p:nvSpPr>
        <p:spPr>
          <a:xfrm>
            <a:off x="1212450" y="3111864"/>
            <a:ext cx="1294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Natgateway</a:t>
            </a:r>
          </a:p>
          <a:p>
            <a:r>
              <a:rPr lang="x-none" dirty="0"/>
              <a:t>Natinstance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D86A26CA-9B81-8C48-B633-0C3C08746B6B}"/>
              </a:ext>
            </a:extLst>
          </p:cNvPr>
          <p:cNvCxnSpPr>
            <a:cxnSpLocks/>
          </p:cNvCxnSpPr>
          <p:nvPr/>
        </p:nvCxnSpPr>
        <p:spPr>
          <a:xfrm flipH="1" flipV="1">
            <a:off x="2929312" y="4225698"/>
            <a:ext cx="972378" cy="1448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F305B42C-D68E-374F-8187-D33EB09A8EA9}"/>
              </a:ext>
            </a:extLst>
          </p:cNvPr>
          <p:cNvSpPr/>
          <p:nvPr/>
        </p:nvSpPr>
        <p:spPr>
          <a:xfrm>
            <a:off x="123566" y="5450608"/>
            <a:ext cx="3746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  <a:r>
              <a:rPr lang="x-none" sz="2000" b="1" dirty="0">
                <a:solidFill>
                  <a:srgbClr val="FF0000"/>
                </a:solidFill>
              </a:rPr>
              <a:t>ail:External Santral=Natgateway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A54A3E0B-50F0-7641-ABF5-2CFC2E1E3D77}"/>
              </a:ext>
            </a:extLst>
          </p:cNvPr>
          <p:cNvCxnSpPr>
            <a:cxnSpLocks/>
          </p:cNvCxnSpPr>
          <p:nvPr/>
        </p:nvCxnSpPr>
        <p:spPr>
          <a:xfrm flipV="1">
            <a:off x="2665478" y="464309"/>
            <a:ext cx="28791" cy="171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2DF714B2-C5A8-CB49-AEF9-616E949F6FC3}"/>
              </a:ext>
            </a:extLst>
          </p:cNvPr>
          <p:cNvSpPr txBox="1"/>
          <p:nvPr/>
        </p:nvSpPr>
        <p:spPr>
          <a:xfrm>
            <a:off x="94753" y="1232445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Connect:</a:t>
            </a:r>
            <a:r>
              <a:rPr lang="x-none" dirty="0">
                <a:solidFill>
                  <a:srgbClr val="FF0000"/>
                </a:solidFill>
              </a:rPr>
              <a:t> 0236-811-13-13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7C65203-5E1B-9D43-A1A3-5AC4EE22DCC2}"/>
              </a:ext>
            </a:extLst>
          </p:cNvPr>
          <p:cNvSpPr/>
          <p:nvPr/>
        </p:nvSpPr>
        <p:spPr>
          <a:xfrm>
            <a:off x="5205081" y="308606"/>
            <a:ext cx="3297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2000" b="1" dirty="0">
                <a:solidFill>
                  <a:schemeClr val="accent6"/>
                </a:solidFill>
              </a:rPr>
              <a:t>Internal Santral=B</a:t>
            </a:r>
            <a:r>
              <a:rPr lang="en-US" sz="2000" b="1" dirty="0">
                <a:solidFill>
                  <a:schemeClr val="accent6"/>
                </a:solidFill>
              </a:rPr>
              <a:t>a</a:t>
            </a:r>
            <a:r>
              <a:rPr lang="x-none" sz="2000" b="1" dirty="0">
                <a:solidFill>
                  <a:schemeClr val="accent6"/>
                </a:solidFill>
              </a:rPr>
              <a:t>stion Host</a:t>
            </a:r>
          </a:p>
        </p:txBody>
      </p:sp>
    </p:spTree>
    <p:extLst>
      <p:ext uri="{BB962C8B-B14F-4D97-AF65-F5344CB8AC3E}">
        <p14:creationId xmlns:p14="http://schemas.microsoft.com/office/powerpoint/2010/main" val="220739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76279" y="178652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413" y="260653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8"/>
            <a:ext cx="1234913" cy="1162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40C21463-4F0A-444C-9365-617FC9F28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741" y="4934952"/>
            <a:ext cx="525510" cy="525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CB4F23-5F1A-A840-8ED8-79F9C2090ADD}"/>
              </a:ext>
            </a:extLst>
          </p:cNvPr>
          <p:cNvSpPr/>
          <p:nvPr/>
        </p:nvSpPr>
        <p:spPr>
          <a:xfrm>
            <a:off x="7124287" y="581346"/>
            <a:ext cx="4383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5- </a:t>
            </a:r>
            <a:r>
              <a:rPr lang="en-US" sz="2800" b="1" dirty="0">
                <a:solidFill>
                  <a:schemeClr val="accent1"/>
                </a:solidFill>
              </a:rPr>
              <a:t>Associate DATABASE</a:t>
            </a:r>
            <a:endParaRPr lang="x-none" sz="2800" b="1" dirty="0">
              <a:solidFill>
                <a:schemeClr val="accent1"/>
              </a:solidFill>
            </a:endParaRPr>
          </a:p>
          <a:p>
            <a:endParaRPr lang="x-none" sz="2800" dirty="0">
              <a:solidFill>
                <a:srgbClr val="FF0000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E160CED-2CFD-694C-B4A6-23B0655C3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498" y="2165320"/>
            <a:ext cx="1329712" cy="13297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DF504B7D-4D8E-284E-985B-07E4A98F48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98"/>
          <a:stretch/>
        </p:blipFill>
        <p:spPr>
          <a:xfrm>
            <a:off x="7508343" y="3140355"/>
            <a:ext cx="559556" cy="8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5B8F1CCF-493C-C642-BF7E-B102D96F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4297441" y="105611"/>
            <a:ext cx="4748588" cy="3057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17" b="-1"/>
          <a:stretch/>
        </p:blipFill>
        <p:spPr>
          <a:xfrm>
            <a:off x="5505826" y="904389"/>
            <a:ext cx="1609455" cy="9152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2782553-1946-7144-91F6-42669E32AF96}"/>
              </a:ext>
            </a:extLst>
          </p:cNvPr>
          <p:cNvSpPr/>
          <p:nvPr/>
        </p:nvSpPr>
        <p:spPr>
          <a:xfrm>
            <a:off x="107896" y="105712"/>
            <a:ext cx="19824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 Associate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DATABASE</a:t>
            </a:r>
            <a:endParaRPr lang="x-none" sz="3200" b="1" dirty="0">
              <a:solidFill>
                <a:schemeClr val="accent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DFDD1C2-F495-6F4A-A3D7-FA08BF2D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54" y="904389"/>
            <a:ext cx="868136" cy="868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2F50CC3-3E31-5E41-B69E-3BD6F5FE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16" y="865593"/>
            <a:ext cx="1422792" cy="1422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1D7E81-1E3A-3F45-B484-C2530E0C093C}"/>
              </a:ext>
            </a:extLst>
          </p:cNvPr>
          <p:cNvSpPr txBox="1"/>
          <p:nvPr/>
        </p:nvSpPr>
        <p:spPr>
          <a:xfrm>
            <a:off x="6116062" y="1919950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/>
              <a:t>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5EA0990-6F7E-E249-86C6-D0FF864340C2}"/>
              </a:ext>
            </a:extLst>
          </p:cNvPr>
          <p:cNvSpPr/>
          <p:nvPr/>
        </p:nvSpPr>
        <p:spPr>
          <a:xfrm>
            <a:off x="4185622" y="41625"/>
            <a:ext cx="5289572" cy="3569083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87D91A-53A7-D845-B5C6-8EAECB89E7C7}"/>
              </a:ext>
            </a:extLst>
          </p:cNvPr>
          <p:cNvSpPr txBox="1"/>
          <p:nvPr/>
        </p:nvSpPr>
        <p:spPr>
          <a:xfrm>
            <a:off x="2380905" y="2386415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1b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0DCBDDA-113C-354F-A7F3-B617099BE0EB}"/>
              </a:ext>
            </a:extLst>
          </p:cNvPr>
          <p:cNvSpPr txBox="1"/>
          <p:nvPr/>
        </p:nvSpPr>
        <p:spPr>
          <a:xfrm>
            <a:off x="2338425" y="5457700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F217BBB-1681-5A46-B86F-0C0FF91D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21108" b="10895"/>
          <a:stretch/>
        </p:blipFill>
        <p:spPr>
          <a:xfrm>
            <a:off x="4561265" y="3710978"/>
            <a:ext cx="3601008" cy="28954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457B068-CA21-C94F-8780-F0BF272E0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18" y="4665065"/>
            <a:ext cx="871462" cy="871462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930A0F89-440C-E545-B9AE-25D43E14C4A1}"/>
              </a:ext>
            </a:extLst>
          </p:cNvPr>
          <p:cNvSpPr/>
          <p:nvPr/>
        </p:nvSpPr>
        <p:spPr>
          <a:xfrm>
            <a:off x="4180180" y="3710978"/>
            <a:ext cx="5289572" cy="284746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C79FEDF1-5F21-2645-9241-3E835B6460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66" r="50000" b="29328"/>
          <a:stretch/>
        </p:blipFill>
        <p:spPr>
          <a:xfrm rot="16200000">
            <a:off x="7381681" y="3229278"/>
            <a:ext cx="2895447" cy="10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97" y="255672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4285594" y="818378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CDFF391-1694-5443-9A83-2BA9351A9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7457279" y="3160346"/>
            <a:ext cx="1408344" cy="8009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431" y="3399545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D9AFFF8-1EF9-F644-A8D1-29AA9F848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133477" y="3114488"/>
            <a:ext cx="934127" cy="8795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7EB886F-BF2E-A346-91C4-A9545A0B4B43}"/>
              </a:ext>
            </a:extLst>
          </p:cNvPr>
          <p:cNvCxnSpPr>
            <a:cxnSpLocks/>
          </p:cNvCxnSpPr>
          <p:nvPr/>
        </p:nvCxnSpPr>
        <p:spPr>
          <a:xfrm>
            <a:off x="5568757" y="1320464"/>
            <a:ext cx="0" cy="321680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42FA615-44C4-F44C-B755-FDC5B309AD26}"/>
              </a:ext>
            </a:extLst>
          </p:cNvPr>
          <p:cNvCxnSpPr>
            <a:endCxn id="62" idx="3"/>
          </p:cNvCxnSpPr>
          <p:nvPr/>
        </p:nvCxnSpPr>
        <p:spPr>
          <a:xfrm flipH="1" flipV="1">
            <a:off x="4067604" y="3554278"/>
            <a:ext cx="1453965" cy="156428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6194CEEB-33B0-A645-BAAC-0DA957A9FC28}"/>
              </a:ext>
            </a:extLst>
          </p:cNvPr>
          <p:cNvCxnSpPr>
            <a:cxnSpLocks/>
          </p:cNvCxnSpPr>
          <p:nvPr/>
        </p:nvCxnSpPr>
        <p:spPr>
          <a:xfrm flipV="1">
            <a:off x="4070947" y="1125170"/>
            <a:ext cx="3442" cy="20394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5D85F97-D4D7-4E40-9899-5F2901B25D92}"/>
              </a:ext>
            </a:extLst>
          </p:cNvPr>
          <p:cNvSpPr txBox="1"/>
          <p:nvPr/>
        </p:nvSpPr>
        <p:spPr>
          <a:xfrm>
            <a:off x="5275385" y="286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469668-8BC2-E942-B2A6-B48555FF6FAC}"/>
              </a:ext>
            </a:extLst>
          </p:cNvPr>
          <p:cNvSpPr txBox="1"/>
          <p:nvPr/>
        </p:nvSpPr>
        <p:spPr>
          <a:xfrm>
            <a:off x="5111262" y="4232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53F0D0F-155A-4946-AEF4-8E306B3819FE}"/>
              </a:ext>
            </a:extLst>
          </p:cNvPr>
          <p:cNvSpPr txBox="1"/>
          <p:nvPr/>
        </p:nvSpPr>
        <p:spPr>
          <a:xfrm>
            <a:off x="4096729" y="1300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6812BE-8DB9-7947-9FDD-B8A3F8F9BA4F}"/>
              </a:ext>
            </a:extLst>
          </p:cNvPr>
          <p:cNvSpPr txBox="1"/>
          <p:nvPr/>
        </p:nvSpPr>
        <p:spPr>
          <a:xfrm>
            <a:off x="2892708" y="3870345"/>
            <a:ext cx="13426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NATinstance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95DB482F-C218-364E-944C-EEFAB9199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842" y="4855810"/>
            <a:ext cx="525510" cy="5255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C70FE9E-7E37-5447-8AE3-7FC6EA7B3D92}"/>
              </a:ext>
            </a:extLst>
          </p:cNvPr>
          <p:cNvSpPr txBox="1"/>
          <p:nvPr/>
        </p:nvSpPr>
        <p:spPr>
          <a:xfrm>
            <a:off x="4933804" y="3397320"/>
            <a:ext cx="13641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</a:t>
            </a:r>
            <a:r>
              <a:rPr lang="x-none" dirty="0"/>
              <a:t>astion Host</a:t>
            </a:r>
          </a:p>
        </p:txBody>
      </p:sp>
    </p:spTree>
    <p:extLst>
      <p:ext uri="{BB962C8B-B14F-4D97-AF65-F5344CB8AC3E}">
        <p14:creationId xmlns:p14="http://schemas.microsoft.com/office/powerpoint/2010/main" val="46865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1CFC4D-380C-5841-ACA7-8AA1F3231AF0}"/>
              </a:ext>
            </a:extLst>
          </p:cNvPr>
          <p:cNvSpPr txBox="1"/>
          <p:nvPr/>
        </p:nvSpPr>
        <p:spPr>
          <a:xfrm>
            <a:off x="6751322" y="1222916"/>
            <a:ext cx="537743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accent2">
                    <a:lumMod val="75000"/>
                  </a:schemeClr>
                </a:solidFill>
              </a:rPr>
              <a:t>Bastion Host</a:t>
            </a:r>
          </a:p>
          <a:p>
            <a:endParaRPr lang="x-none" sz="2000" dirty="0"/>
          </a:p>
          <a:p>
            <a:r>
              <a:rPr lang="en-US" sz="2000" dirty="0"/>
              <a:t>C</a:t>
            </a:r>
            <a:r>
              <a:rPr lang="x-none" sz="2000" dirty="0"/>
              <a:t>hange </a:t>
            </a:r>
            <a:r>
              <a:rPr lang="x-none" sz="2000" dirty="0">
                <a:solidFill>
                  <a:srgbClr val="9437FF"/>
                </a:solidFill>
              </a:rPr>
              <a:t>Sec. Group</a:t>
            </a:r>
          </a:p>
          <a:p>
            <a:endParaRPr lang="x-none" sz="2000" dirty="0"/>
          </a:p>
          <a:p>
            <a:r>
              <a:rPr lang="x-none" sz="2000" dirty="0"/>
              <a:t>Helps Public Instance to </a:t>
            </a:r>
            <a:r>
              <a:rPr lang="x-none" sz="2000" dirty="0">
                <a:solidFill>
                  <a:srgbClr val="9437FF"/>
                </a:solidFill>
              </a:rPr>
              <a:t>connect Pirvate instance</a:t>
            </a:r>
          </a:p>
          <a:p>
            <a:endParaRPr lang="x-none" sz="2000" dirty="0">
              <a:solidFill>
                <a:srgbClr val="9437FF"/>
              </a:solidFill>
            </a:endParaRPr>
          </a:p>
          <a:p>
            <a:r>
              <a:rPr lang="en-US" sz="2000" dirty="0"/>
              <a:t>Bastion Host = Ordinary instance in public Subnet </a:t>
            </a:r>
            <a:endParaRPr lang="x-none" sz="2000" dirty="0">
              <a:solidFill>
                <a:srgbClr val="9437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B749990-9D09-B149-9ED1-41DD9CA288F4}"/>
              </a:ext>
            </a:extLst>
          </p:cNvPr>
          <p:cNvSpPr txBox="1"/>
          <p:nvPr/>
        </p:nvSpPr>
        <p:spPr>
          <a:xfrm>
            <a:off x="899531" y="1222916"/>
            <a:ext cx="519646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chemeClr val="accent2">
                    <a:lumMod val="75000"/>
                  </a:schemeClr>
                </a:solidFill>
              </a:rPr>
              <a:t>Nat gateway-Nat instance</a:t>
            </a:r>
          </a:p>
          <a:p>
            <a:endParaRPr lang="x-none" sz="2000" dirty="0"/>
          </a:p>
          <a:p>
            <a:r>
              <a:rPr lang="en-US" sz="2000" dirty="0"/>
              <a:t>C</a:t>
            </a:r>
            <a:r>
              <a:rPr lang="x-none" sz="2000" dirty="0"/>
              <a:t>hange </a:t>
            </a:r>
            <a:r>
              <a:rPr lang="x-none" sz="2000" dirty="0">
                <a:solidFill>
                  <a:srgbClr val="9437FF"/>
                </a:solidFill>
              </a:rPr>
              <a:t>Route table </a:t>
            </a:r>
            <a:r>
              <a:rPr lang="x-none" sz="2000" dirty="0"/>
              <a:t>of Private Subnet</a:t>
            </a:r>
          </a:p>
          <a:p>
            <a:endParaRPr lang="x-none" sz="2000" dirty="0"/>
          </a:p>
          <a:p>
            <a:r>
              <a:rPr lang="x-none" sz="2000" dirty="0"/>
              <a:t>Helps </a:t>
            </a:r>
            <a:r>
              <a:rPr lang="x-none" sz="2000" dirty="0">
                <a:solidFill>
                  <a:srgbClr val="9437FF"/>
                </a:solidFill>
              </a:rPr>
              <a:t>Private instance to install</a:t>
            </a:r>
            <a:r>
              <a:rPr lang="x-none" sz="2000" dirty="0">
                <a:solidFill>
                  <a:srgbClr val="7030A0"/>
                </a:solidFill>
              </a:rPr>
              <a:t> software </a:t>
            </a:r>
            <a:r>
              <a:rPr lang="en-US" dirty="0"/>
              <a:t>package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endParaRPr lang="en-US" sz="2000" dirty="0"/>
          </a:p>
          <a:p>
            <a:r>
              <a:rPr lang="en-US" sz="2000" dirty="0"/>
              <a:t>Nat instance/</a:t>
            </a:r>
            <a:r>
              <a:rPr lang="en-US" sz="2000" dirty="0" err="1"/>
              <a:t>gatway</a:t>
            </a:r>
            <a:r>
              <a:rPr lang="en-US" sz="2000" dirty="0"/>
              <a:t> = Unique instance</a:t>
            </a:r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endParaRPr lang="x-none" sz="2000" dirty="0"/>
          </a:p>
          <a:p>
            <a:r>
              <a:rPr lang="x-none" sz="2000" dirty="0">
                <a:solidFill>
                  <a:srgbClr val="FF0000"/>
                </a:solidFill>
              </a:rPr>
              <a:t>*</a:t>
            </a:r>
            <a:r>
              <a:rPr lang="x-none" sz="2000" dirty="0"/>
              <a:t>Sec grup : Must be SSH, </a:t>
            </a:r>
            <a:r>
              <a:rPr lang="x-none" sz="2000" dirty="0">
                <a:solidFill>
                  <a:srgbClr val="7030A0"/>
                </a:solidFill>
              </a:rPr>
              <a:t>HTTP </a:t>
            </a:r>
            <a:r>
              <a:rPr lang="x-none" sz="2000" dirty="0"/>
              <a:t>&gt;&gt;&gt;&gt;0.0.0.0/0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CA08806-0F53-0B4C-B749-7CB80D9F26E8}"/>
              </a:ext>
            </a:extLst>
          </p:cNvPr>
          <p:cNvCxnSpPr>
            <a:cxnSpLocks/>
          </p:cNvCxnSpPr>
          <p:nvPr/>
        </p:nvCxnSpPr>
        <p:spPr>
          <a:xfrm>
            <a:off x="981307" y="1661532"/>
            <a:ext cx="4611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209EAE6-64B5-1C40-95A8-D190133A3539}"/>
              </a:ext>
            </a:extLst>
          </p:cNvPr>
          <p:cNvCxnSpPr/>
          <p:nvPr/>
        </p:nvCxnSpPr>
        <p:spPr>
          <a:xfrm>
            <a:off x="6751322" y="1661532"/>
            <a:ext cx="4689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DD75D8C-17FD-6840-BF75-64DC8A9139F1}"/>
              </a:ext>
            </a:extLst>
          </p:cNvPr>
          <p:cNvSpPr txBox="1"/>
          <p:nvPr/>
        </p:nvSpPr>
        <p:spPr>
          <a:xfrm>
            <a:off x="5045071" y="41883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</a:t>
            </a:r>
            <a:r>
              <a:rPr lang="x-none" sz="3200" dirty="0">
                <a:solidFill>
                  <a:srgbClr val="FF0000"/>
                </a:solidFill>
              </a:rPr>
              <a:t>onclusion </a:t>
            </a:r>
          </a:p>
        </p:txBody>
      </p:sp>
    </p:spTree>
    <p:extLst>
      <p:ext uri="{BB962C8B-B14F-4D97-AF65-F5344CB8AC3E}">
        <p14:creationId xmlns:p14="http://schemas.microsoft.com/office/powerpoint/2010/main" val="74181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6F1246-E6A4-D441-8033-B55E2E14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72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x-none" b="1" dirty="0">
                <a:solidFill>
                  <a:srgbClr val="FF0000"/>
                </a:solidFill>
              </a:rPr>
              <a:t>NACL </a:t>
            </a:r>
            <a:br>
              <a:rPr lang="x-none" b="1" dirty="0">
                <a:solidFill>
                  <a:srgbClr val="FF0000"/>
                </a:solidFill>
              </a:rPr>
            </a:br>
            <a:r>
              <a:rPr lang="x-none" b="1" dirty="0">
                <a:solidFill>
                  <a:srgbClr val="FF0000"/>
                </a:solidFill>
              </a:rPr>
              <a:t/>
            </a:r>
            <a:br>
              <a:rPr lang="x-none" b="1" dirty="0">
                <a:solidFill>
                  <a:srgbClr val="FF0000"/>
                </a:solidFill>
              </a:rPr>
            </a:br>
            <a:r>
              <a:rPr lang="x-none" b="1" dirty="0">
                <a:solidFill>
                  <a:srgbClr val="FF0000"/>
                </a:solidFill>
              </a:rPr>
              <a:t>(Network Access List)</a:t>
            </a:r>
          </a:p>
        </p:txBody>
      </p:sp>
    </p:spTree>
    <p:extLst>
      <p:ext uri="{BB962C8B-B14F-4D97-AF65-F5344CB8AC3E}">
        <p14:creationId xmlns:p14="http://schemas.microsoft.com/office/powerpoint/2010/main" val="163428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E2A5EE-72DA-8740-8D92-6D551137B086}"/>
              </a:ext>
            </a:extLst>
          </p:cNvPr>
          <p:cNvSpPr txBox="1"/>
          <p:nvPr/>
        </p:nvSpPr>
        <p:spPr>
          <a:xfrm>
            <a:off x="4274906" y="75852"/>
            <a:ext cx="344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</a:t>
            </a:r>
            <a:r>
              <a:rPr lang="tr-TR" sz="3600" dirty="0">
                <a:solidFill>
                  <a:schemeClr val="accent1"/>
                </a:solidFill>
              </a:rPr>
              <a:t> </a:t>
            </a:r>
            <a:r>
              <a:rPr lang="tr-TR" sz="3600" dirty="0" err="1">
                <a:solidFill>
                  <a:schemeClr val="accent1"/>
                </a:solidFill>
              </a:rPr>
              <a:t>Website</a:t>
            </a:r>
            <a:endParaRPr lang="tr-TR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2FBF9D-B5F3-1F4F-BF60-7EC8658B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874" y="866860"/>
            <a:ext cx="3109616" cy="1872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8593F-B6F2-8647-A50B-6DC8EFFC35E7}"/>
              </a:ext>
            </a:extLst>
          </p:cNvPr>
          <p:cNvSpPr txBox="1"/>
          <p:nvPr/>
        </p:nvSpPr>
        <p:spPr>
          <a:xfrm>
            <a:off x="3851231" y="3605687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x-none" sz="3200" dirty="0"/>
              <a:t>eb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8DE1A4C-AF7B-5247-8567-A37D3557B210}"/>
              </a:ext>
            </a:extLst>
          </p:cNvPr>
          <p:cNvSpPr txBox="1"/>
          <p:nvPr/>
        </p:nvSpPr>
        <p:spPr>
          <a:xfrm>
            <a:off x="6617723" y="3601918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x-none" sz="3200" dirty="0">
                <a:solidFill>
                  <a:srgbClr val="FF0000"/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F96C69-F71C-C249-B022-6C218FC1F6BA}"/>
              </a:ext>
            </a:extLst>
          </p:cNvPr>
          <p:cNvSpPr txBox="1"/>
          <p:nvPr/>
        </p:nvSpPr>
        <p:spPr>
          <a:xfrm>
            <a:off x="9142530" y="3620967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Prg</a:t>
            </a:r>
            <a:r>
              <a:rPr lang="en-US" sz="3200" dirty="0"/>
              <a:t>. Language</a:t>
            </a:r>
            <a:endParaRPr lang="x-none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934D565-576A-3049-A77E-9D5A2CFD49FE}"/>
              </a:ext>
            </a:extLst>
          </p:cNvPr>
          <p:cNvSpPr txBox="1"/>
          <p:nvPr/>
        </p:nvSpPr>
        <p:spPr>
          <a:xfrm>
            <a:off x="313646" y="3622845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x-none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A3E5E6B-7116-B041-B2A7-D24350EF430D}"/>
              </a:ext>
            </a:extLst>
          </p:cNvPr>
          <p:cNvCxnSpPr>
            <a:cxnSpLocks/>
          </p:cNvCxnSpPr>
          <p:nvPr/>
        </p:nvCxnSpPr>
        <p:spPr>
          <a:xfrm flipH="1">
            <a:off x="2764783" y="2759830"/>
            <a:ext cx="1510123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F625242-366E-3549-B2E8-86C7AE58C704}"/>
              </a:ext>
            </a:extLst>
          </p:cNvPr>
          <p:cNvCxnSpPr/>
          <p:nvPr/>
        </p:nvCxnSpPr>
        <p:spPr>
          <a:xfrm>
            <a:off x="4749800" y="2759830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30FA303-3057-0A43-8F94-0BC8BCE9D9F2}"/>
              </a:ext>
            </a:extLst>
          </p:cNvPr>
          <p:cNvCxnSpPr/>
          <p:nvPr/>
        </p:nvCxnSpPr>
        <p:spPr>
          <a:xfrm>
            <a:off x="7243330" y="2763728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B09EFEA-D5C9-0F46-9F71-93E3EF2A91D2}"/>
              </a:ext>
            </a:extLst>
          </p:cNvPr>
          <p:cNvCxnSpPr>
            <a:cxnSpLocks/>
          </p:cNvCxnSpPr>
          <p:nvPr/>
        </p:nvCxnSpPr>
        <p:spPr>
          <a:xfrm>
            <a:off x="7521490" y="2739085"/>
            <a:ext cx="1328596" cy="69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8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4B355D7-89B0-5F44-BCE5-F8BEF21368B4}"/>
              </a:ext>
            </a:extLst>
          </p:cNvPr>
          <p:cNvSpPr/>
          <p:nvPr/>
        </p:nvSpPr>
        <p:spPr>
          <a:xfrm>
            <a:off x="1125613" y="262831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7C1A283-050D-7944-8FF0-AF47B2FE494A}"/>
              </a:ext>
            </a:extLst>
          </p:cNvPr>
          <p:cNvCxnSpPr>
            <a:cxnSpLocks/>
          </p:cNvCxnSpPr>
          <p:nvPr/>
        </p:nvCxnSpPr>
        <p:spPr>
          <a:xfrm flipV="1">
            <a:off x="1946742" y="3647409"/>
            <a:ext cx="3025125" cy="1162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723332"/>
            <a:ext cx="10358655" cy="58046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7323055" y="823372"/>
            <a:ext cx="26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Avaliability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7491616" y="2810974"/>
            <a:ext cx="3923790" cy="2925947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7826346" y="5747574"/>
            <a:ext cx="475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tr-TR" sz="2400" b="1" dirty="0">
                <a:solidFill>
                  <a:srgbClr val="0070C0"/>
                </a:solidFill>
                <a:latin typeface="Calibri" panose="020F0502020204030204"/>
              </a:rPr>
              <a:t>P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ublic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2201440" y="654056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57" y="3152535"/>
            <a:ext cx="871463" cy="90083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837786" y="4006310"/>
            <a:ext cx="1256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053E079-4254-5C44-8F0A-A2643AB303E0}"/>
              </a:ext>
            </a:extLst>
          </p:cNvPr>
          <p:cNvSpPr txBox="1"/>
          <p:nvPr/>
        </p:nvSpPr>
        <p:spPr>
          <a:xfrm>
            <a:off x="3501035" y="4120825"/>
            <a:ext cx="13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38BC736-A6E8-5546-967B-A724CD8DC540}"/>
              </a:ext>
            </a:extLst>
          </p:cNvPr>
          <p:cNvSpPr txBox="1"/>
          <p:nvPr/>
        </p:nvSpPr>
        <p:spPr>
          <a:xfrm>
            <a:off x="10366959" y="3717729"/>
            <a:ext cx="882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60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kumimoji="0" lang="tr-T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xmlns="" id="{84BAC661-633E-724C-BA48-B20634AA25A1}"/>
              </a:ext>
            </a:extLst>
          </p:cNvPr>
          <p:cNvSpPr/>
          <p:nvPr/>
        </p:nvSpPr>
        <p:spPr>
          <a:xfrm rot="21394276">
            <a:off x="3471255" y="354375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xmlns="" id="{586562DF-8053-364F-A4DE-14E404091FBB}"/>
              </a:ext>
            </a:extLst>
          </p:cNvPr>
          <p:cNvSpPr/>
          <p:nvPr/>
        </p:nvSpPr>
        <p:spPr>
          <a:xfrm rot="21394276">
            <a:off x="2172059" y="355149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0B85237-D812-F540-9FD7-6DDFBD5616B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009914" y="3597006"/>
            <a:ext cx="4727223" cy="304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78912AF8-4D77-DB42-8FD3-0C3375B3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233" y="2845178"/>
            <a:ext cx="465127" cy="7073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9737137" y="3262636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9797940" y="3429457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xmlns="" id="{D0C4A022-DFA3-334B-B95B-02816D42472E}"/>
              </a:ext>
            </a:extLst>
          </p:cNvPr>
          <p:cNvSpPr/>
          <p:nvPr/>
        </p:nvSpPr>
        <p:spPr>
          <a:xfrm rot="21394276">
            <a:off x="6103032" y="3532941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E47874B-B3A8-D946-A6C4-B55E3E1C7F4A}"/>
              </a:ext>
            </a:extLst>
          </p:cNvPr>
          <p:cNvSpPr txBox="1"/>
          <p:nvPr/>
        </p:nvSpPr>
        <p:spPr>
          <a:xfrm>
            <a:off x="592688" y="2643659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85D4830-3AD5-7C4F-9F91-FCDCAE11841D}"/>
              </a:ext>
            </a:extLst>
          </p:cNvPr>
          <p:cNvSpPr txBox="1"/>
          <p:nvPr/>
        </p:nvSpPr>
        <p:spPr>
          <a:xfrm>
            <a:off x="3569570" y="2658023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66277B2-0066-C44D-BC17-CBB84B59C608}"/>
              </a:ext>
            </a:extLst>
          </p:cNvPr>
          <p:cNvSpPr txBox="1"/>
          <p:nvPr/>
        </p:nvSpPr>
        <p:spPr>
          <a:xfrm>
            <a:off x="10366959" y="2957611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07F377F7-C56D-0149-9F3A-2C6CD2627BB5}"/>
              </a:ext>
            </a:extLst>
          </p:cNvPr>
          <p:cNvSpPr/>
          <p:nvPr/>
        </p:nvSpPr>
        <p:spPr>
          <a:xfrm>
            <a:off x="3985836" y="263067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0193717-A916-D946-ABFF-0FA9E8DB3C67}"/>
              </a:ext>
            </a:extLst>
          </p:cNvPr>
          <p:cNvSpPr txBox="1"/>
          <p:nvPr/>
        </p:nvSpPr>
        <p:spPr>
          <a:xfrm>
            <a:off x="3478144" y="2632751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1A51267-6AF0-934F-924B-7876F0147562}"/>
              </a:ext>
            </a:extLst>
          </p:cNvPr>
          <p:cNvSpPr/>
          <p:nvPr/>
        </p:nvSpPr>
        <p:spPr>
          <a:xfrm>
            <a:off x="10859220" y="286558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C3580586-1948-DC48-A627-60224825F2D7}"/>
              </a:ext>
            </a:extLst>
          </p:cNvPr>
          <p:cNvSpPr txBox="1"/>
          <p:nvPr/>
        </p:nvSpPr>
        <p:spPr>
          <a:xfrm>
            <a:off x="10324232" y="2856086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xmlns="" id="{E9F54F9A-9780-E74E-8306-A3B4443E0956}"/>
              </a:ext>
            </a:extLst>
          </p:cNvPr>
          <p:cNvSpPr/>
          <p:nvPr/>
        </p:nvSpPr>
        <p:spPr>
          <a:xfrm>
            <a:off x="3827963" y="3826582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10.10.3.0/24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A1BF4EBA-C5AB-144C-A1C8-CA8976A64C93}"/>
              </a:ext>
            </a:extLst>
          </p:cNvPr>
          <p:cNvSpPr/>
          <p:nvPr/>
        </p:nvSpPr>
        <p:spPr>
          <a:xfrm>
            <a:off x="4913239" y="4244356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Access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</a:t>
            </a:r>
            <a:r>
              <a:rPr kumimoji="0" 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4" name="Chevron 103">
            <a:extLst>
              <a:ext uri="{FF2B5EF4-FFF2-40B4-BE49-F238E27FC236}">
                <a16:creationId xmlns:a16="http://schemas.microsoft.com/office/drawing/2014/main" xmlns="" id="{740CF4BA-11B3-8144-A127-74248CA8BE5D}"/>
              </a:ext>
            </a:extLst>
          </p:cNvPr>
          <p:cNvSpPr/>
          <p:nvPr/>
        </p:nvSpPr>
        <p:spPr>
          <a:xfrm rot="21394276">
            <a:off x="9085418" y="3485997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E691B38E-677A-0E4A-9207-E668D18A8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89" y="3187807"/>
            <a:ext cx="820884" cy="848868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561AB3EB-C24D-A64C-AB08-73DE1C48A79B}"/>
              </a:ext>
            </a:extLst>
          </p:cNvPr>
          <p:cNvSpPr/>
          <p:nvPr/>
        </p:nvSpPr>
        <p:spPr>
          <a:xfrm>
            <a:off x="7017403" y="2795968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4EB0291B-87E3-C84B-AE07-27FBD100778C}"/>
              </a:ext>
            </a:extLst>
          </p:cNvPr>
          <p:cNvSpPr txBox="1"/>
          <p:nvPr/>
        </p:nvSpPr>
        <p:spPr>
          <a:xfrm>
            <a:off x="6481300" y="2763464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94FFB5E0-3D00-7F4B-9573-2B3B2FD52FDE}"/>
              </a:ext>
            </a:extLst>
          </p:cNvPr>
          <p:cNvSpPr/>
          <p:nvPr/>
        </p:nvSpPr>
        <p:spPr>
          <a:xfrm>
            <a:off x="3830235" y="3569548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10.10.020/24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036ACBDB-275F-8F4D-AC7F-B3119382EA01}"/>
              </a:ext>
            </a:extLst>
          </p:cNvPr>
          <p:cNvSpPr/>
          <p:nvPr/>
        </p:nvSpPr>
        <p:spPr>
          <a:xfrm>
            <a:off x="3830234" y="3339846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10.10.1.0/24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4A20265E-F6B2-E64F-88C9-DEFFEC4315B5}"/>
              </a:ext>
            </a:extLst>
          </p:cNvPr>
          <p:cNvSpPr/>
          <p:nvPr/>
        </p:nvSpPr>
        <p:spPr>
          <a:xfrm>
            <a:off x="341753" y="2152909"/>
            <a:ext cx="4668161" cy="32805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56DFF6-CC1E-DC48-B943-4877BAB2459A}"/>
              </a:ext>
            </a:extLst>
          </p:cNvPr>
          <p:cNvSpPr txBox="1"/>
          <p:nvPr/>
        </p:nvSpPr>
        <p:spPr>
          <a:xfrm>
            <a:off x="2094201" y="5475010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Transport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F7A09A5-6BB2-A840-98A4-FD070D7C77E8}"/>
              </a:ext>
            </a:extLst>
          </p:cNvPr>
          <p:cNvSpPr txBox="1"/>
          <p:nvPr/>
        </p:nvSpPr>
        <p:spPr>
          <a:xfrm>
            <a:off x="5662119" y="5479150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Security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37DFAC32-2796-F841-946F-2444D88A3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1098" y="4582425"/>
            <a:ext cx="1016197" cy="93414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06EBBEB9-3024-7649-91D0-7CC948D33DB6}"/>
              </a:ext>
            </a:extLst>
          </p:cNvPr>
          <p:cNvCxnSpPr>
            <a:cxnSpLocks/>
          </p:cNvCxnSpPr>
          <p:nvPr/>
        </p:nvCxnSpPr>
        <p:spPr>
          <a:xfrm flipV="1">
            <a:off x="7825773" y="3781283"/>
            <a:ext cx="962638" cy="10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3058B0C5-7D29-0244-853F-52618C8C12AD}"/>
              </a:ext>
            </a:extLst>
          </p:cNvPr>
          <p:cNvCxnSpPr>
            <a:cxnSpLocks/>
          </p:cNvCxnSpPr>
          <p:nvPr/>
        </p:nvCxnSpPr>
        <p:spPr>
          <a:xfrm>
            <a:off x="8762452" y="3792196"/>
            <a:ext cx="0" cy="125730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B5CCE5C-75EE-9D4F-8AC9-1A6FF52988FC}"/>
              </a:ext>
            </a:extLst>
          </p:cNvPr>
          <p:cNvCxnSpPr>
            <a:cxnSpLocks/>
          </p:cNvCxnSpPr>
          <p:nvPr/>
        </p:nvCxnSpPr>
        <p:spPr>
          <a:xfrm flipV="1">
            <a:off x="8774499" y="4984263"/>
            <a:ext cx="962638" cy="1091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hevron 56">
            <a:extLst>
              <a:ext uri="{FF2B5EF4-FFF2-40B4-BE49-F238E27FC236}">
                <a16:creationId xmlns:a16="http://schemas.microsoft.com/office/drawing/2014/main" xmlns="" id="{52456871-0F96-5243-A5AB-79429DBDA07A}"/>
              </a:ext>
            </a:extLst>
          </p:cNvPr>
          <p:cNvSpPr/>
          <p:nvPr/>
        </p:nvSpPr>
        <p:spPr>
          <a:xfrm rot="21394276">
            <a:off x="9144847" y="4876723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4AC21450-A5CC-5741-A6DE-2E41931C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942" y="4414058"/>
            <a:ext cx="465127" cy="7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4B355D7-89B0-5F44-BCE5-F8BEF21368B4}"/>
              </a:ext>
            </a:extLst>
          </p:cNvPr>
          <p:cNvSpPr/>
          <p:nvPr/>
        </p:nvSpPr>
        <p:spPr>
          <a:xfrm>
            <a:off x="1125613" y="262831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7C1A283-050D-7944-8FF0-AF47B2FE494A}"/>
              </a:ext>
            </a:extLst>
          </p:cNvPr>
          <p:cNvCxnSpPr>
            <a:cxnSpLocks/>
          </p:cNvCxnSpPr>
          <p:nvPr/>
        </p:nvCxnSpPr>
        <p:spPr>
          <a:xfrm flipV="1">
            <a:off x="1946742" y="3647409"/>
            <a:ext cx="3025125" cy="1162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723332"/>
            <a:ext cx="10358655" cy="580461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7323055" y="823372"/>
            <a:ext cx="26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Avaliability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Zone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7491616" y="2810974"/>
            <a:ext cx="3923790" cy="2016619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7890916" y="4433441"/>
            <a:ext cx="475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tr-TR" sz="2400" b="1" dirty="0">
                <a:solidFill>
                  <a:srgbClr val="0070C0"/>
                </a:solidFill>
                <a:latin typeface="Calibri" panose="020F0502020204030204"/>
              </a:rPr>
              <a:t>P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ublic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B655C6D0-D4DD-9B41-B186-A578E86B16A5}"/>
              </a:ext>
            </a:extLst>
          </p:cNvPr>
          <p:cNvSpPr/>
          <p:nvPr/>
        </p:nvSpPr>
        <p:spPr>
          <a:xfrm>
            <a:off x="2201440" y="654056"/>
            <a:ext cx="1848150" cy="754752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10.10.0.0/16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91486FE-63D2-7043-825D-B3974298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57" y="3152535"/>
            <a:ext cx="871463" cy="90083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C4FFFB2-077A-E649-B599-A75FBF4ED777}"/>
              </a:ext>
            </a:extLst>
          </p:cNvPr>
          <p:cNvSpPr txBox="1"/>
          <p:nvPr/>
        </p:nvSpPr>
        <p:spPr>
          <a:xfrm>
            <a:off x="837786" y="4006310"/>
            <a:ext cx="1256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053E079-4254-5C44-8F0A-A2643AB303E0}"/>
              </a:ext>
            </a:extLst>
          </p:cNvPr>
          <p:cNvSpPr txBox="1"/>
          <p:nvPr/>
        </p:nvSpPr>
        <p:spPr>
          <a:xfrm>
            <a:off x="3501035" y="4120825"/>
            <a:ext cx="13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38BC736-A6E8-5546-967B-A724CD8DC540}"/>
              </a:ext>
            </a:extLst>
          </p:cNvPr>
          <p:cNvSpPr txBox="1"/>
          <p:nvPr/>
        </p:nvSpPr>
        <p:spPr>
          <a:xfrm>
            <a:off x="7628497" y="4053701"/>
            <a:ext cx="189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Security </a:t>
            </a:r>
            <a:r>
              <a:rPr kumimoji="0" lang="tr-T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r>
              <a:rPr kumimoji="0" lang="tr-T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xmlns="" id="{84BAC661-633E-724C-BA48-B20634AA25A1}"/>
              </a:ext>
            </a:extLst>
          </p:cNvPr>
          <p:cNvSpPr/>
          <p:nvPr/>
        </p:nvSpPr>
        <p:spPr>
          <a:xfrm rot="21394276">
            <a:off x="3471255" y="354375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xmlns="" id="{586562DF-8053-364F-A4DE-14E404091FBB}"/>
              </a:ext>
            </a:extLst>
          </p:cNvPr>
          <p:cNvSpPr/>
          <p:nvPr/>
        </p:nvSpPr>
        <p:spPr>
          <a:xfrm rot="21394276">
            <a:off x="2172059" y="3551490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0B85237-D812-F540-9FD7-6DDFBD5616B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009914" y="3597006"/>
            <a:ext cx="4727223" cy="304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78912AF8-4D77-DB42-8FD3-0C3375B3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925" y="3269376"/>
            <a:ext cx="465127" cy="7073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19048A3D-A5AD-4543-98C6-BD808F937708}"/>
              </a:ext>
            </a:extLst>
          </p:cNvPr>
          <p:cNvSpPr/>
          <p:nvPr/>
        </p:nvSpPr>
        <p:spPr>
          <a:xfrm>
            <a:off x="9737137" y="3262636"/>
            <a:ext cx="668740" cy="668740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3D64885-DCEF-6D4F-A15B-6F38263B2118}"/>
              </a:ext>
            </a:extLst>
          </p:cNvPr>
          <p:cNvSpPr/>
          <p:nvPr/>
        </p:nvSpPr>
        <p:spPr>
          <a:xfrm>
            <a:off x="9797940" y="3429457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EC2</a:t>
            </a: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xmlns="" id="{D0C4A022-DFA3-334B-B95B-02816D42472E}"/>
              </a:ext>
            </a:extLst>
          </p:cNvPr>
          <p:cNvSpPr/>
          <p:nvPr/>
        </p:nvSpPr>
        <p:spPr>
          <a:xfrm rot="21394276">
            <a:off x="6432295" y="3504702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E47874B-B3A8-D946-A6C4-B55E3E1C7F4A}"/>
              </a:ext>
            </a:extLst>
          </p:cNvPr>
          <p:cNvSpPr txBox="1"/>
          <p:nvPr/>
        </p:nvSpPr>
        <p:spPr>
          <a:xfrm>
            <a:off x="592688" y="2643659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85D4830-3AD5-7C4F-9F91-FCDCAE11841D}"/>
              </a:ext>
            </a:extLst>
          </p:cNvPr>
          <p:cNvSpPr txBox="1"/>
          <p:nvPr/>
        </p:nvSpPr>
        <p:spPr>
          <a:xfrm>
            <a:off x="3569570" y="2658023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66277B2-0066-C44D-BC17-CBB84B59C608}"/>
              </a:ext>
            </a:extLst>
          </p:cNvPr>
          <p:cNvSpPr txBox="1"/>
          <p:nvPr/>
        </p:nvSpPr>
        <p:spPr>
          <a:xfrm>
            <a:off x="7868500" y="2956962"/>
            <a:ext cx="13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07F377F7-C56D-0149-9F3A-2C6CD2627BB5}"/>
              </a:ext>
            </a:extLst>
          </p:cNvPr>
          <p:cNvSpPr/>
          <p:nvPr/>
        </p:nvSpPr>
        <p:spPr>
          <a:xfrm>
            <a:off x="3985836" y="2630677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0193717-A916-D946-ABFF-0FA9E8DB3C67}"/>
              </a:ext>
            </a:extLst>
          </p:cNvPr>
          <p:cNvSpPr txBox="1"/>
          <p:nvPr/>
        </p:nvSpPr>
        <p:spPr>
          <a:xfrm>
            <a:off x="3478144" y="2632751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1A51267-6AF0-934F-924B-7876F0147562}"/>
              </a:ext>
            </a:extLst>
          </p:cNvPr>
          <p:cNvSpPr/>
          <p:nvPr/>
        </p:nvSpPr>
        <p:spPr>
          <a:xfrm>
            <a:off x="8360761" y="2864938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C3580586-1948-DC48-A627-60224825F2D7}"/>
              </a:ext>
            </a:extLst>
          </p:cNvPr>
          <p:cNvSpPr txBox="1"/>
          <p:nvPr/>
        </p:nvSpPr>
        <p:spPr>
          <a:xfrm>
            <a:off x="7825773" y="2855437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xmlns="" id="{E9F54F9A-9780-E74E-8306-A3B4443E0956}"/>
              </a:ext>
            </a:extLst>
          </p:cNvPr>
          <p:cNvSpPr/>
          <p:nvPr/>
        </p:nvSpPr>
        <p:spPr>
          <a:xfrm>
            <a:off x="3827963" y="3826582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10.10.3.0/24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A1BF4EBA-C5AB-144C-A1C8-CA8976A64C93}"/>
              </a:ext>
            </a:extLst>
          </p:cNvPr>
          <p:cNvSpPr/>
          <p:nvPr/>
        </p:nvSpPr>
        <p:spPr>
          <a:xfrm>
            <a:off x="4913239" y="4244356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Access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</a:t>
            </a:r>
            <a:r>
              <a:rPr kumimoji="0" 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4" name="Chevron 103">
            <a:extLst>
              <a:ext uri="{FF2B5EF4-FFF2-40B4-BE49-F238E27FC236}">
                <a16:creationId xmlns:a16="http://schemas.microsoft.com/office/drawing/2014/main" xmlns="" id="{740CF4BA-11B3-8144-A127-74248CA8BE5D}"/>
              </a:ext>
            </a:extLst>
          </p:cNvPr>
          <p:cNvSpPr/>
          <p:nvPr/>
        </p:nvSpPr>
        <p:spPr>
          <a:xfrm rot="21394276">
            <a:off x="9085418" y="3485997"/>
            <a:ext cx="276344" cy="215077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E691B38E-677A-0E4A-9207-E668D18A8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45" y="3250306"/>
            <a:ext cx="820884" cy="848868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561AB3EB-C24D-A64C-AB08-73DE1C48A79B}"/>
              </a:ext>
            </a:extLst>
          </p:cNvPr>
          <p:cNvSpPr/>
          <p:nvPr/>
        </p:nvSpPr>
        <p:spPr>
          <a:xfrm>
            <a:off x="5751355" y="2670236"/>
            <a:ext cx="381864" cy="38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4EB0291B-87E3-C84B-AE07-27FBD100778C}"/>
              </a:ext>
            </a:extLst>
          </p:cNvPr>
          <p:cNvSpPr txBox="1"/>
          <p:nvPr/>
        </p:nvSpPr>
        <p:spPr>
          <a:xfrm>
            <a:off x="5215252" y="2637732"/>
            <a:ext cx="141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94FFB5E0-3D00-7F4B-9573-2B3B2FD52FDE}"/>
              </a:ext>
            </a:extLst>
          </p:cNvPr>
          <p:cNvSpPr/>
          <p:nvPr/>
        </p:nvSpPr>
        <p:spPr>
          <a:xfrm>
            <a:off x="3830235" y="3569548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10.10.020/24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036ACBDB-275F-8F4D-AC7F-B3119382EA01}"/>
              </a:ext>
            </a:extLst>
          </p:cNvPr>
          <p:cNvSpPr/>
          <p:nvPr/>
        </p:nvSpPr>
        <p:spPr>
          <a:xfrm>
            <a:off x="3830234" y="3339846"/>
            <a:ext cx="899677" cy="199099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10.10.1.0/24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4A20265E-F6B2-E64F-88C9-DEFFEC4315B5}"/>
              </a:ext>
            </a:extLst>
          </p:cNvPr>
          <p:cNvSpPr/>
          <p:nvPr/>
        </p:nvSpPr>
        <p:spPr>
          <a:xfrm>
            <a:off x="341753" y="2152909"/>
            <a:ext cx="4668161" cy="32805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131C6B0F-6873-1141-A177-B75DDFD4B664}"/>
              </a:ext>
            </a:extLst>
          </p:cNvPr>
          <p:cNvSpPr/>
          <p:nvPr/>
        </p:nvSpPr>
        <p:spPr>
          <a:xfrm>
            <a:off x="5260668" y="2125641"/>
            <a:ext cx="4668161" cy="3280530"/>
          </a:xfrm>
          <a:prstGeom prst="roundRect">
            <a:avLst/>
          </a:prstGeom>
          <a:solidFill>
            <a:schemeClr val="accent6">
              <a:alpha val="21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56DFF6-CC1E-DC48-B943-4877BAB2459A}"/>
              </a:ext>
            </a:extLst>
          </p:cNvPr>
          <p:cNvSpPr txBox="1"/>
          <p:nvPr/>
        </p:nvSpPr>
        <p:spPr>
          <a:xfrm>
            <a:off x="2094201" y="5475010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Transport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F7A09A5-6BB2-A840-98A4-FD070D7C77E8}"/>
              </a:ext>
            </a:extLst>
          </p:cNvPr>
          <p:cNvSpPr txBox="1"/>
          <p:nvPr/>
        </p:nvSpPr>
        <p:spPr>
          <a:xfrm>
            <a:off x="5662119" y="5479150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FF0000"/>
                </a:solidFill>
              </a:rPr>
              <a:t>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3F2496-286D-6C4E-BA2C-78EB6D5CE9E9}"/>
              </a:ext>
            </a:extLst>
          </p:cNvPr>
          <p:cNvSpPr txBox="1"/>
          <p:nvPr/>
        </p:nvSpPr>
        <p:spPr>
          <a:xfrm>
            <a:off x="4845708" y="1190673"/>
            <a:ext cx="178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x-none" dirty="0"/>
              <a:t>ubnet bas</a:t>
            </a:r>
          </a:p>
          <a:p>
            <a:r>
              <a:rPr lang="en-US" dirty="0"/>
              <a:t>I</a:t>
            </a:r>
            <a:r>
              <a:rPr lang="x-none" dirty="0"/>
              <a:t>nstace base</a:t>
            </a:r>
          </a:p>
        </p:txBody>
      </p:sp>
    </p:spTree>
    <p:extLst>
      <p:ext uri="{BB962C8B-B14F-4D97-AF65-F5344CB8AC3E}">
        <p14:creationId xmlns:p14="http://schemas.microsoft.com/office/powerpoint/2010/main" val="207928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6809762-E242-1446-B94F-1DF7CAE16B24}"/>
              </a:ext>
            </a:extLst>
          </p:cNvPr>
          <p:cNvSpPr/>
          <p:nvPr/>
        </p:nvSpPr>
        <p:spPr>
          <a:xfrm>
            <a:off x="6151772" y="2231224"/>
            <a:ext cx="2660978" cy="323726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3FF92C0B-8367-D440-AD8D-0812261BDAF4}"/>
              </a:ext>
            </a:extLst>
          </p:cNvPr>
          <p:cNvSpPr/>
          <p:nvPr/>
        </p:nvSpPr>
        <p:spPr>
          <a:xfrm>
            <a:off x="5910187" y="1476098"/>
            <a:ext cx="5403327" cy="4230249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B82EC5-FBF9-F04D-9873-A4AA976926F1}"/>
              </a:ext>
            </a:extLst>
          </p:cNvPr>
          <p:cNvSpPr txBox="1"/>
          <p:nvPr/>
        </p:nvSpPr>
        <p:spPr>
          <a:xfrm>
            <a:off x="6172402" y="1753266"/>
            <a:ext cx="26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>
                <a:solidFill>
                  <a:srgbClr val="0070C0"/>
                </a:solidFill>
              </a:rPr>
              <a:t>Subnet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55CCE5-3E4A-484D-913A-7CE7CBBF26F0}"/>
              </a:ext>
            </a:extLst>
          </p:cNvPr>
          <p:cNvSpPr/>
          <p:nvPr/>
        </p:nvSpPr>
        <p:spPr>
          <a:xfrm>
            <a:off x="9227474" y="3099775"/>
            <a:ext cx="208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>
                <a:solidFill>
                  <a:srgbClr val="0070C0"/>
                </a:solidFill>
              </a:rPr>
              <a:t>Network Access </a:t>
            </a:r>
          </a:p>
          <a:p>
            <a:pPr algn="ctr"/>
            <a:r>
              <a:rPr lang="tr-TR" sz="2000" b="1">
                <a:solidFill>
                  <a:srgbClr val="0070C0"/>
                </a:solidFill>
              </a:rPr>
              <a:t>Control List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6556039" y="4996197"/>
            <a:ext cx="189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Security </a:t>
            </a:r>
            <a:r>
              <a:rPr lang="tr-TR" err="1"/>
              <a:t>Group</a:t>
            </a:r>
            <a:r>
              <a:rPr lang="tr-TR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1356C85-4A55-814D-8B66-0A8EA5EE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8" y="4354019"/>
            <a:ext cx="681785" cy="642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8701C5D-6371-0146-BAFF-BC4C2C72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7" y="1970674"/>
            <a:ext cx="1077419" cy="1114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96F4D21-F7E4-834D-94F4-C25330F3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5739" y="832547"/>
            <a:ext cx="1252239" cy="1252239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F1B42741-8F8C-D74C-9D02-3CFD25B104BA}"/>
              </a:ext>
            </a:extLst>
          </p:cNvPr>
          <p:cNvSpPr/>
          <p:nvPr/>
        </p:nvSpPr>
        <p:spPr>
          <a:xfrm rot="16200000">
            <a:off x="8958119" y="2368707"/>
            <a:ext cx="538710" cy="447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xmlns="" id="{A6E5EFD4-5836-9744-8F75-53BFFF9E2067}"/>
              </a:ext>
            </a:extLst>
          </p:cNvPr>
          <p:cNvSpPr/>
          <p:nvPr/>
        </p:nvSpPr>
        <p:spPr>
          <a:xfrm>
            <a:off x="7162000" y="3776093"/>
            <a:ext cx="538710" cy="447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F00E127-3DE3-814A-8F80-C9371339C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7035567" y="2306384"/>
            <a:ext cx="751946" cy="8698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17CB5DB-F9E9-A74D-8A7A-190C96B4584C}"/>
              </a:ext>
            </a:extLst>
          </p:cNvPr>
          <p:cNvSpPr/>
          <p:nvPr/>
        </p:nvSpPr>
        <p:spPr>
          <a:xfrm>
            <a:off x="6818280" y="3259941"/>
            <a:ext cx="13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rgbClr val="0070C0"/>
                </a:solidFill>
              </a:rPr>
              <a:t>EC2 </a:t>
            </a:r>
            <a:r>
              <a:rPr lang="tr-TR" b="1" dirty="0" err="1">
                <a:solidFill>
                  <a:srgbClr val="0070C0"/>
                </a:solidFill>
              </a:rPr>
              <a:t>instance</a:t>
            </a:r>
            <a:endParaRPr lang="tr-TR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1B81E5-BC87-8D43-B22B-ADC4C6C6FED3}"/>
              </a:ext>
            </a:extLst>
          </p:cNvPr>
          <p:cNvSpPr txBox="1"/>
          <p:nvPr/>
        </p:nvSpPr>
        <p:spPr>
          <a:xfrm>
            <a:off x="569923" y="2838245"/>
            <a:ext cx="4819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accent1"/>
                </a:solidFill>
              </a:rPr>
              <a:t>Subnet </a:t>
            </a:r>
            <a:r>
              <a:rPr lang="x-none" sz="2800" dirty="0"/>
              <a:t>obeys the </a:t>
            </a:r>
            <a:r>
              <a:rPr lang="x-none" sz="2800" dirty="0">
                <a:solidFill>
                  <a:srgbClr val="FF0000"/>
                </a:solidFill>
              </a:rPr>
              <a:t>NACL rules</a:t>
            </a:r>
          </a:p>
          <a:p>
            <a:endParaRPr lang="x-none" sz="2800" dirty="0"/>
          </a:p>
          <a:p>
            <a:r>
              <a:rPr lang="x-none" sz="2800" dirty="0">
                <a:solidFill>
                  <a:schemeClr val="accent1"/>
                </a:solidFill>
              </a:rPr>
              <a:t>EC2 </a:t>
            </a:r>
            <a:r>
              <a:rPr lang="x-none" sz="2800" dirty="0"/>
              <a:t>obeys </a:t>
            </a:r>
            <a:r>
              <a:rPr lang="x-none" sz="2800" dirty="0">
                <a:solidFill>
                  <a:srgbClr val="FF0000"/>
                </a:solidFill>
              </a:rPr>
              <a:t>NACL </a:t>
            </a:r>
            <a:r>
              <a:rPr lang="x-none" sz="2800" dirty="0"/>
              <a:t>and </a:t>
            </a:r>
            <a:r>
              <a:rPr lang="x-none" sz="2800" dirty="0">
                <a:solidFill>
                  <a:srgbClr val="FF0000"/>
                </a:solidFill>
              </a:rPr>
              <a:t>S</a:t>
            </a:r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x-none" sz="2800" dirty="0">
                <a:solidFill>
                  <a:srgbClr val="FF0000"/>
                </a:solidFill>
              </a:rPr>
              <a:t>c. Group</a:t>
            </a:r>
          </a:p>
        </p:txBody>
      </p:sp>
    </p:spTree>
    <p:extLst>
      <p:ext uri="{BB962C8B-B14F-4D97-AF65-F5344CB8AC3E}">
        <p14:creationId xmlns:p14="http://schemas.microsoft.com/office/powerpoint/2010/main" val="45293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xmlns="" id="{27EEDD53-661E-0447-AEAC-B0965748BFF8}"/>
              </a:ext>
            </a:extLst>
          </p:cNvPr>
          <p:cNvGraphicFramePr>
            <a:graphicFrameLocks noGrp="1"/>
          </p:cNvGraphicFramePr>
          <p:nvPr/>
        </p:nvGraphicFramePr>
        <p:xfrm>
          <a:off x="3929580" y="792225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3BC9F68-0E88-4C4F-A754-22EB603FC989}"/>
              </a:ext>
            </a:extLst>
          </p:cNvPr>
          <p:cNvSpPr txBox="1"/>
          <p:nvPr/>
        </p:nvSpPr>
        <p:spPr>
          <a:xfrm>
            <a:off x="3648717" y="199206"/>
            <a:ext cx="419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sz="2800" dirty="0" err="1">
                <a:solidFill>
                  <a:schemeClr val="accent6"/>
                </a:solidFill>
              </a:rPr>
              <a:t>inbound</a:t>
            </a:r>
            <a:r>
              <a:rPr lang="tr-TR" sz="2800" dirty="0">
                <a:solidFill>
                  <a:schemeClr val="accent6"/>
                </a:solidFill>
              </a:rPr>
              <a:t> </a:t>
            </a:r>
            <a:endParaRPr lang="tr-TR" dirty="0">
              <a:solidFill>
                <a:schemeClr val="accent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2C89084-B7E6-AC46-AD2B-E7CDF68C6063}"/>
              </a:ext>
            </a:extLst>
          </p:cNvPr>
          <p:cNvSpPr txBox="1"/>
          <p:nvPr/>
        </p:nvSpPr>
        <p:spPr>
          <a:xfrm>
            <a:off x="657000" y="3228945"/>
            <a:ext cx="3505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</a:t>
            </a:r>
            <a:r>
              <a:rPr lang="tr-TR" sz="3200" dirty="0" err="1">
                <a:solidFill>
                  <a:schemeClr val="accent6"/>
                </a:solidFill>
              </a:rPr>
              <a:t>inbound</a:t>
            </a:r>
            <a:endParaRPr lang="tr-TR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AE9B4CCB-27C1-6E4D-949B-B9861D1EA4AE}"/>
              </a:ext>
            </a:extLst>
          </p:cNvPr>
          <p:cNvSpPr txBox="1"/>
          <p:nvPr/>
        </p:nvSpPr>
        <p:spPr>
          <a:xfrm>
            <a:off x="7255854" y="2965690"/>
            <a:ext cx="3505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</a:t>
            </a:r>
            <a:r>
              <a:rPr lang="tr-TR" sz="3200" dirty="0" err="1">
                <a:solidFill>
                  <a:srgbClr val="FF0000"/>
                </a:solidFill>
              </a:rPr>
              <a:t>outbound</a:t>
            </a:r>
            <a:endParaRPr lang="tr-TR" dirty="0">
              <a:solidFill>
                <a:srgbClr val="FF0000"/>
              </a:solidFill>
            </a:endParaRP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xmlns="" id="{E35919ED-0655-BE4E-A43C-12C6DE11863A}"/>
              </a:ext>
            </a:extLst>
          </p:cNvPr>
          <p:cNvGraphicFramePr>
            <a:graphicFrameLocks noGrp="1"/>
          </p:cNvGraphicFramePr>
          <p:nvPr/>
        </p:nvGraphicFramePr>
        <p:xfrm>
          <a:off x="351645" y="3764080"/>
          <a:ext cx="4879278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Rule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Allow</a:t>
                      </a:r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Deny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xmlns="" id="{95F5FCD4-113A-734C-BB0F-512AB8FD6616}"/>
              </a:ext>
            </a:extLst>
          </p:cNvPr>
          <p:cNvGraphicFramePr>
            <a:graphicFrameLocks noGrp="1"/>
          </p:cNvGraphicFramePr>
          <p:nvPr/>
        </p:nvGraphicFramePr>
        <p:xfrm>
          <a:off x="6531866" y="3540432"/>
          <a:ext cx="4879278" cy="3233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860398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4221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773891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Rule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Allow</a:t>
                      </a:r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Deny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Custom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TCP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32768 -65535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xmlns="" id="{F6A22E02-F043-014F-84B7-FBBAF6AFA2DC}"/>
              </a:ext>
            </a:extLst>
          </p:cNvPr>
          <p:cNvSpPr/>
          <p:nvPr/>
        </p:nvSpPr>
        <p:spPr>
          <a:xfrm>
            <a:off x="5349270" y="4570393"/>
            <a:ext cx="978408" cy="976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88E113-6657-AA4D-9273-BC6C43653D9A}"/>
              </a:ext>
            </a:extLst>
          </p:cNvPr>
          <p:cNvSpPr txBox="1"/>
          <p:nvPr/>
        </p:nvSpPr>
        <p:spPr>
          <a:xfrm>
            <a:off x="3133928" y="353094"/>
            <a:ext cx="110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(Statefull)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285620E3-7A0F-674B-B7BC-FB902D9F816C}"/>
              </a:ext>
            </a:extLst>
          </p:cNvPr>
          <p:cNvSpPr txBox="1"/>
          <p:nvPr/>
        </p:nvSpPr>
        <p:spPr>
          <a:xfrm>
            <a:off x="6366587" y="3152000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(Stateless)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557B8053-515C-3B4A-8A3E-01C3CAE00D27}"/>
              </a:ext>
            </a:extLst>
          </p:cNvPr>
          <p:cNvSpPr txBox="1"/>
          <p:nvPr/>
        </p:nvSpPr>
        <p:spPr>
          <a:xfrm>
            <a:off x="3821531" y="3336666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(Stateless)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30E31F-D3FE-AC41-A8AB-FA52B4A60269}"/>
              </a:ext>
            </a:extLst>
          </p:cNvPr>
          <p:cNvSpPr txBox="1"/>
          <p:nvPr/>
        </p:nvSpPr>
        <p:spPr>
          <a:xfrm>
            <a:off x="7596257" y="1441976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chemeClr val="accent6"/>
                </a:solidFill>
              </a:rPr>
              <a:t>ALLOW Only</a:t>
            </a:r>
          </a:p>
        </p:txBody>
      </p:sp>
    </p:spTree>
    <p:extLst>
      <p:ext uri="{BB962C8B-B14F-4D97-AF65-F5344CB8AC3E}">
        <p14:creationId xmlns:p14="http://schemas.microsoft.com/office/powerpoint/2010/main" val="193204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xmlns="" id="{DC7FA797-D3A2-1643-9863-A6252CDDD2C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62BB130-98F4-384C-BD8F-C420A2B19360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xmlns="" id="{B58FCEB0-B625-F841-AC78-FA7D45262F61}"/>
              </a:ext>
            </a:extLst>
          </p:cNvPr>
          <p:cNvCxnSpPr>
            <a:cxnSpLocks/>
            <a:endCxn id="153" idx="2"/>
          </p:cNvCxnSpPr>
          <p:nvPr/>
        </p:nvCxnSpPr>
        <p:spPr>
          <a:xfrm flipH="1">
            <a:off x="3486895" y="4558972"/>
            <a:ext cx="345508" cy="2372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A0487EAA-D6FA-FF49-BFA2-E8F6B9D459A6}"/>
              </a:ext>
            </a:extLst>
          </p:cNvPr>
          <p:cNvCxnSpPr>
            <a:cxnSpLocks/>
            <a:endCxn id="158" idx="3"/>
          </p:cNvCxnSpPr>
          <p:nvPr/>
        </p:nvCxnSpPr>
        <p:spPr>
          <a:xfrm flipH="1" flipV="1">
            <a:off x="4569840" y="1605468"/>
            <a:ext cx="474536" cy="10722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xmlns="" id="{FBBCC1B5-0AC0-B74B-A4E7-E350DD4937A7}"/>
              </a:ext>
            </a:extLst>
          </p:cNvPr>
          <p:cNvCxnSpPr>
            <a:cxnSpLocks/>
          </p:cNvCxnSpPr>
          <p:nvPr/>
        </p:nvCxnSpPr>
        <p:spPr>
          <a:xfrm flipH="1" flipV="1">
            <a:off x="8679388" y="1602382"/>
            <a:ext cx="273638" cy="709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F07CEC-6BD4-814A-B76C-3FA22309D962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PC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03789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User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FF13F350-2904-3841-9CED-9ABCFF24B2BA}"/>
              </a:ext>
            </a:extLst>
          </p:cNvPr>
          <p:cNvSpPr/>
          <p:nvPr/>
        </p:nvSpPr>
        <p:spPr>
          <a:xfrm>
            <a:off x="3486895" y="4464612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xmlns="" id="{11FFDA00-EFCD-B544-9771-94B0E0D655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10" t="23863" r="61115" b="33177"/>
          <a:stretch/>
        </p:blipFill>
        <p:spPr>
          <a:xfrm>
            <a:off x="4277201" y="1474226"/>
            <a:ext cx="292639" cy="262484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1C1627B9-64E2-BA45-B66B-23C1F8367503}"/>
              </a:ext>
            </a:extLst>
          </p:cNvPr>
          <p:cNvCxnSpPr>
            <a:cxnSpLocks/>
          </p:cNvCxnSpPr>
          <p:nvPr/>
        </p:nvCxnSpPr>
        <p:spPr>
          <a:xfrm>
            <a:off x="8958328" y="1616590"/>
            <a:ext cx="24464" cy="3421582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3F567D46-759E-3D46-8540-A5061BF01672}"/>
              </a:ext>
            </a:extLst>
          </p:cNvPr>
          <p:cNvSpPr/>
          <p:nvPr/>
        </p:nvSpPr>
        <p:spPr>
          <a:xfrm>
            <a:off x="8880694" y="4904588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1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D91949E6-578E-4342-B1AC-0452166A6834}"/>
              </a:ext>
            </a:extLst>
          </p:cNvPr>
          <p:cNvSpPr/>
          <p:nvPr/>
        </p:nvSpPr>
        <p:spPr>
          <a:xfrm>
            <a:off x="8864888" y="150691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EBFCD473-A298-AB45-B727-142C524CA8A0}"/>
              </a:ext>
            </a:extLst>
          </p:cNvPr>
          <p:cNvCxnSpPr>
            <a:cxnSpLocks/>
          </p:cNvCxnSpPr>
          <p:nvPr/>
        </p:nvCxnSpPr>
        <p:spPr>
          <a:xfrm flipH="1">
            <a:off x="3619510" y="5088421"/>
            <a:ext cx="257136" cy="0"/>
          </a:xfrm>
          <a:prstGeom prst="line">
            <a:avLst/>
          </a:prstGeom>
          <a:ln w="254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B211F3EB-9BAF-FB43-9C81-BF1F760943A7}"/>
              </a:ext>
            </a:extLst>
          </p:cNvPr>
          <p:cNvSpPr/>
          <p:nvPr/>
        </p:nvSpPr>
        <p:spPr>
          <a:xfrm>
            <a:off x="3515987" y="4985237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1</a:t>
            </a:r>
          </a:p>
        </p:txBody>
      </p:sp>
      <p:sp>
        <p:nvSpPr>
          <p:cNvPr id="256" name="Chevron 255">
            <a:extLst>
              <a:ext uri="{FF2B5EF4-FFF2-40B4-BE49-F238E27FC236}">
                <a16:creationId xmlns:a16="http://schemas.microsoft.com/office/drawing/2014/main" xmlns="" id="{D1D0946A-768A-4D41-989D-843ACE6D765E}"/>
              </a:ext>
            </a:extLst>
          </p:cNvPr>
          <p:cNvSpPr/>
          <p:nvPr/>
        </p:nvSpPr>
        <p:spPr>
          <a:xfrm rot="5400000">
            <a:off x="3503621" y="3021383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0" name="Chevron 259">
            <a:extLst>
              <a:ext uri="{FF2B5EF4-FFF2-40B4-BE49-F238E27FC236}">
                <a16:creationId xmlns:a16="http://schemas.microsoft.com/office/drawing/2014/main" xmlns="" id="{D50E7451-65F4-8B44-9F5C-3CFEDA11258F}"/>
              </a:ext>
            </a:extLst>
          </p:cNvPr>
          <p:cNvSpPr/>
          <p:nvPr/>
        </p:nvSpPr>
        <p:spPr>
          <a:xfrm rot="16200000">
            <a:off x="8869711" y="2955670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297390" y="876734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EC2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xmlns="" id="{CEE4C82D-0474-1B47-AEF7-12603A8B325D}"/>
              </a:ext>
            </a:extLst>
          </p:cNvPr>
          <p:cNvSpPr/>
          <p:nvPr/>
        </p:nvSpPr>
        <p:spPr>
          <a:xfrm>
            <a:off x="4733985" y="148314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1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xmlns="" id="{8941C9E9-8732-D34C-89A0-6919D500857D}"/>
              </a:ext>
            </a:extLst>
          </p:cNvPr>
          <p:cNvCxnSpPr>
            <a:cxnSpLocks/>
          </p:cNvCxnSpPr>
          <p:nvPr/>
        </p:nvCxnSpPr>
        <p:spPr>
          <a:xfrm flipH="1">
            <a:off x="8723523" y="5035872"/>
            <a:ext cx="250144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98DA9-C56D-1945-B2D3-DB94129F2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800" y="4335249"/>
            <a:ext cx="2262334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4B7B6021-0BFB-AA45-885D-5B9631022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265A9747-0A69-E144-BD1C-407E3B2D7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B748FEAC-84A1-0C42-A523-455C9974050C}"/>
              </a:ext>
            </a:extLst>
          </p:cNvPr>
          <p:cNvCxnSpPr>
            <a:cxnSpLocks/>
          </p:cNvCxnSpPr>
          <p:nvPr/>
        </p:nvCxnSpPr>
        <p:spPr>
          <a:xfrm>
            <a:off x="3613340" y="2477127"/>
            <a:ext cx="10310" cy="2530412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1ED3433E-6375-0945-91A2-C4689B22D1FC}"/>
              </a:ext>
            </a:extLst>
          </p:cNvPr>
          <p:cNvCxnSpPr>
            <a:cxnSpLocks/>
          </p:cNvCxnSpPr>
          <p:nvPr/>
        </p:nvCxnSpPr>
        <p:spPr>
          <a:xfrm flipV="1">
            <a:off x="2515046" y="2505101"/>
            <a:ext cx="1104380" cy="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C7384E-74BC-604B-8EF9-B7613DAA229C}"/>
              </a:ext>
            </a:extLst>
          </p:cNvPr>
          <p:cNvSpPr txBox="1"/>
          <p:nvPr/>
        </p:nvSpPr>
        <p:spPr>
          <a:xfrm>
            <a:off x="10343944" y="2219846"/>
            <a:ext cx="121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Subnet</a:t>
            </a:r>
          </a:p>
        </p:txBody>
      </p:sp>
    </p:spTree>
    <p:extLst>
      <p:ext uri="{BB962C8B-B14F-4D97-AF65-F5344CB8AC3E}">
        <p14:creationId xmlns:p14="http://schemas.microsoft.com/office/powerpoint/2010/main" val="194277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21E88FB3-DB5D-A144-BCB7-29341F33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472663A-96CB-A04F-9C3F-6E0425D2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1627728"/>
                  </a:ext>
                </a:extLst>
              </a:tr>
            </a:tbl>
          </a:graphicData>
        </a:graphic>
      </p:graphicFrame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xmlns="" id="{B58FCEB0-B625-F841-AC78-FA7D45262F61}"/>
              </a:ext>
            </a:extLst>
          </p:cNvPr>
          <p:cNvCxnSpPr>
            <a:cxnSpLocks/>
          </p:cNvCxnSpPr>
          <p:nvPr/>
        </p:nvCxnSpPr>
        <p:spPr>
          <a:xfrm flipH="1">
            <a:off x="3420161" y="4558972"/>
            <a:ext cx="456485" cy="788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Type-Port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All lCMP-IPv4 -All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1550972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E3CDB984-BCB8-A148-8EC7-90BE43A25189}"/>
              </a:ext>
            </a:extLst>
          </p:cNvPr>
          <p:cNvSpPr/>
          <p:nvPr/>
        </p:nvSpPr>
        <p:spPr>
          <a:xfrm>
            <a:off x="3283626" y="4457098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EA95CCC3-1854-724B-B3CB-B03C1D5A8661}"/>
              </a:ext>
            </a:extLst>
          </p:cNvPr>
          <p:cNvCxnSpPr>
            <a:cxnSpLocks/>
          </p:cNvCxnSpPr>
          <p:nvPr/>
        </p:nvCxnSpPr>
        <p:spPr>
          <a:xfrm>
            <a:off x="9301907" y="1242755"/>
            <a:ext cx="267" cy="323664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xmlns="" id="{8E5F2824-C23A-6C42-820C-CA3D2066F9BA}"/>
              </a:ext>
            </a:extLst>
          </p:cNvPr>
          <p:cNvCxnSpPr>
            <a:cxnSpLocks/>
            <a:stCxn id="199" idx="2"/>
          </p:cNvCxnSpPr>
          <p:nvPr/>
        </p:nvCxnSpPr>
        <p:spPr>
          <a:xfrm flipH="1" flipV="1">
            <a:off x="8692121" y="1279096"/>
            <a:ext cx="514150" cy="3058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xmlns="" id="{19BE6E2F-7DA2-C146-8A6B-FF93C326FD50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8744970" y="4465254"/>
            <a:ext cx="463034" cy="1036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E514ED0-A616-C148-92F1-505D0E152366}"/>
              </a:ext>
            </a:extLst>
          </p:cNvPr>
          <p:cNvSpPr/>
          <p:nvPr/>
        </p:nvSpPr>
        <p:spPr>
          <a:xfrm>
            <a:off x="9208004" y="434717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197452E9-958F-A242-A150-1CD17CC8AB0A}"/>
              </a:ext>
            </a:extLst>
          </p:cNvPr>
          <p:cNvSpPr/>
          <p:nvPr/>
        </p:nvSpPr>
        <p:spPr>
          <a:xfrm>
            <a:off x="9206271" y="1164074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xmlns="" id="{EF62AF1D-667C-5A43-8DF6-D222458881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4274115" y="1094800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55" name="Chevron 254">
            <a:extLst>
              <a:ext uri="{FF2B5EF4-FFF2-40B4-BE49-F238E27FC236}">
                <a16:creationId xmlns:a16="http://schemas.microsoft.com/office/drawing/2014/main" xmlns="" id="{F86BB4CF-2E97-0049-9267-479375F59EE1}"/>
              </a:ext>
            </a:extLst>
          </p:cNvPr>
          <p:cNvSpPr/>
          <p:nvPr/>
        </p:nvSpPr>
        <p:spPr>
          <a:xfrm rot="5400000">
            <a:off x="3263189" y="3021582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1" name="Chevron 260">
            <a:extLst>
              <a:ext uri="{FF2B5EF4-FFF2-40B4-BE49-F238E27FC236}">
                <a16:creationId xmlns:a16="http://schemas.microsoft.com/office/drawing/2014/main" xmlns="" id="{D1D432C0-0C9D-AB47-B579-6D922616584D}"/>
              </a:ext>
            </a:extLst>
          </p:cNvPr>
          <p:cNvSpPr/>
          <p:nvPr/>
        </p:nvSpPr>
        <p:spPr>
          <a:xfrm rot="16200000">
            <a:off x="9220423" y="2969898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xmlns="" id="{9059BA33-C08B-9346-A57A-AAB2EB737FC6}"/>
              </a:ext>
            </a:extLst>
          </p:cNvPr>
          <p:cNvCxnSpPr>
            <a:cxnSpLocks/>
            <a:endCxn id="159" idx="3"/>
          </p:cNvCxnSpPr>
          <p:nvPr/>
        </p:nvCxnSpPr>
        <p:spPr>
          <a:xfrm flipH="1" flipV="1">
            <a:off x="4579746" y="1231869"/>
            <a:ext cx="480804" cy="32538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xmlns="" id="{94E7B516-D595-7A44-A3B5-9CA23F91CE56}"/>
              </a:ext>
            </a:extLst>
          </p:cNvPr>
          <p:cNvSpPr/>
          <p:nvPr/>
        </p:nvSpPr>
        <p:spPr>
          <a:xfrm>
            <a:off x="4743645" y="111378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F81F2A74-50E3-834B-A8B6-E85606D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E5D994EC-1165-7349-9732-F6C0DC0D421F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3CC61613-E768-444A-B500-D54896656C8E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7249681A-1300-5441-B907-BD490B7AC4E0}"/>
              </a:ext>
            </a:extLst>
          </p:cNvPr>
          <p:cNvCxnSpPr>
            <a:cxnSpLocks/>
          </p:cNvCxnSpPr>
          <p:nvPr/>
        </p:nvCxnSpPr>
        <p:spPr>
          <a:xfrm>
            <a:off x="2508960" y="2841402"/>
            <a:ext cx="855341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xmlns="" id="{70152E86-3179-CE45-B6F4-D0C7657E8016}"/>
              </a:ext>
            </a:extLst>
          </p:cNvPr>
          <p:cNvCxnSpPr>
            <a:cxnSpLocks/>
          </p:cNvCxnSpPr>
          <p:nvPr/>
        </p:nvCxnSpPr>
        <p:spPr>
          <a:xfrm flipH="1">
            <a:off x="3364301" y="2841402"/>
            <a:ext cx="2" cy="164139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820B304-F213-E844-8597-EE442FF982CD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33F7A2A-FE0E-544B-BF57-BE526693884B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24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EBD467F5-B778-D542-9125-11B75BEE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25E2BC1-5420-9243-B8E5-FB2303CC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2AEFFD4A-D940-8B4A-AB2A-B4F66A96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xmlns="" id="{F6BCE3FF-89CA-C843-8B7F-9471EC3D2969}"/>
              </a:ext>
            </a:extLst>
          </p:cNvPr>
          <p:cNvCxnSpPr>
            <a:cxnSpLocks/>
          </p:cNvCxnSpPr>
          <p:nvPr/>
        </p:nvCxnSpPr>
        <p:spPr>
          <a:xfrm flipH="1">
            <a:off x="3099247" y="5608967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775AD3F-A0A6-5042-AD6F-B2E6B24B855F}"/>
              </a:ext>
            </a:extLst>
          </p:cNvPr>
          <p:cNvSpPr txBox="1"/>
          <p:nvPr/>
        </p:nvSpPr>
        <p:spPr>
          <a:xfrm>
            <a:off x="10846222" y="5825275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Type-Port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2765307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78EEC1EF-18B4-AF47-8895-B8556E1CC90F}"/>
              </a:ext>
            </a:extLst>
          </p:cNvPr>
          <p:cNvCxnSpPr>
            <a:cxnSpLocks/>
          </p:cNvCxnSpPr>
          <p:nvPr/>
        </p:nvCxnSpPr>
        <p:spPr>
          <a:xfrm flipV="1">
            <a:off x="2508960" y="3178922"/>
            <a:ext cx="587716" cy="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53D0F6D4-88A1-C94E-893C-5FC98CF0094F}"/>
              </a:ext>
            </a:extLst>
          </p:cNvPr>
          <p:cNvCxnSpPr>
            <a:cxnSpLocks/>
          </p:cNvCxnSpPr>
          <p:nvPr/>
        </p:nvCxnSpPr>
        <p:spPr>
          <a:xfrm>
            <a:off x="3096563" y="3167771"/>
            <a:ext cx="10961" cy="237892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BA119080-B245-FF47-98A8-84168C7949EA}"/>
              </a:ext>
            </a:extLst>
          </p:cNvPr>
          <p:cNvSpPr/>
          <p:nvPr/>
        </p:nvSpPr>
        <p:spPr>
          <a:xfrm>
            <a:off x="3014609" y="5501523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xmlns="" id="{BEB24D7A-6A11-D04F-954E-E56A90D3D2C0}"/>
              </a:ext>
            </a:extLst>
          </p:cNvPr>
          <p:cNvCxnSpPr>
            <a:cxnSpLocks/>
            <a:endCxn id="203" idx="3"/>
          </p:cNvCxnSpPr>
          <p:nvPr/>
        </p:nvCxnSpPr>
        <p:spPr>
          <a:xfrm flipH="1" flipV="1">
            <a:off x="4568697" y="1994687"/>
            <a:ext cx="475679" cy="7207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xmlns="" id="{B7FF8E18-0580-9F46-85A1-F45BFB4995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10" t="23863" r="61115" b="33177"/>
          <a:stretch/>
        </p:blipFill>
        <p:spPr>
          <a:xfrm>
            <a:off x="4276058" y="1863445"/>
            <a:ext cx="292639" cy="262484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xmlns="" id="{EC990261-F068-B840-A3C4-84D97AC0DAF7}"/>
              </a:ext>
            </a:extLst>
          </p:cNvPr>
          <p:cNvCxnSpPr>
            <a:cxnSpLocks/>
          </p:cNvCxnSpPr>
          <p:nvPr/>
        </p:nvCxnSpPr>
        <p:spPr>
          <a:xfrm flipH="1">
            <a:off x="8744970" y="5587419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xmlns="" id="{6D22DFDD-277E-B94E-99DE-269DA3C17250}"/>
              </a:ext>
            </a:extLst>
          </p:cNvPr>
          <p:cNvCxnSpPr>
            <a:cxnSpLocks/>
          </p:cNvCxnSpPr>
          <p:nvPr/>
        </p:nvCxnSpPr>
        <p:spPr>
          <a:xfrm>
            <a:off x="9673857" y="1970442"/>
            <a:ext cx="24027" cy="362036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xmlns="" id="{B57877E6-F4F4-A849-815A-1584E53BCFA7}"/>
              </a:ext>
            </a:extLst>
          </p:cNvPr>
          <p:cNvCxnSpPr>
            <a:cxnSpLocks/>
          </p:cNvCxnSpPr>
          <p:nvPr/>
        </p:nvCxnSpPr>
        <p:spPr>
          <a:xfrm flipH="1">
            <a:off x="8692120" y="2001894"/>
            <a:ext cx="928604" cy="0"/>
          </a:xfrm>
          <a:prstGeom prst="line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05461824-731F-F946-9908-EA6FE53A9AE4}"/>
              </a:ext>
            </a:extLst>
          </p:cNvPr>
          <p:cNvSpPr/>
          <p:nvPr/>
        </p:nvSpPr>
        <p:spPr>
          <a:xfrm>
            <a:off x="9573901" y="191227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E4D186-6F21-4D4B-BF75-3EB9F8987891}"/>
              </a:ext>
            </a:extLst>
          </p:cNvPr>
          <p:cNvSpPr/>
          <p:nvPr/>
        </p:nvSpPr>
        <p:spPr>
          <a:xfrm>
            <a:off x="9588893" y="5475833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sp>
        <p:nvSpPr>
          <p:cNvPr id="254" name="Chevron 253">
            <a:extLst>
              <a:ext uri="{FF2B5EF4-FFF2-40B4-BE49-F238E27FC236}">
                <a16:creationId xmlns:a16="http://schemas.microsoft.com/office/drawing/2014/main" xmlns="" id="{2B7C0B5E-08D7-4A46-ACEB-EE2E5A8CB225}"/>
              </a:ext>
            </a:extLst>
          </p:cNvPr>
          <p:cNvSpPr/>
          <p:nvPr/>
        </p:nvSpPr>
        <p:spPr>
          <a:xfrm rot="5400000">
            <a:off x="3005961" y="3531258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2" name="Chevron 261">
            <a:extLst>
              <a:ext uri="{FF2B5EF4-FFF2-40B4-BE49-F238E27FC236}">
                <a16:creationId xmlns:a16="http://schemas.microsoft.com/office/drawing/2014/main" xmlns="" id="{EF826060-4EA2-9A44-8A9A-7D6581C2B821}"/>
              </a:ext>
            </a:extLst>
          </p:cNvPr>
          <p:cNvSpPr/>
          <p:nvPr/>
        </p:nvSpPr>
        <p:spPr>
          <a:xfrm rot="16200000">
            <a:off x="9589058" y="2962709"/>
            <a:ext cx="186374" cy="126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xmlns="" id="{4D398DBA-06FE-5A44-B1D0-97B93D7D6049}"/>
              </a:ext>
            </a:extLst>
          </p:cNvPr>
          <p:cNvSpPr/>
          <p:nvPr/>
        </p:nvSpPr>
        <p:spPr>
          <a:xfrm>
            <a:off x="4730458" y="1876607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3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03E640A5-E717-0145-AA01-ED9BAF3F0F98}"/>
              </a:ext>
            </a:extLst>
          </p:cNvPr>
          <p:cNvCxnSpPr>
            <a:cxnSpLocks/>
          </p:cNvCxnSpPr>
          <p:nvPr/>
        </p:nvCxnSpPr>
        <p:spPr>
          <a:xfrm flipH="1">
            <a:off x="3107524" y="5104874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2B251FA0-65AB-764E-940A-4E13241506DB}"/>
              </a:ext>
            </a:extLst>
          </p:cNvPr>
          <p:cNvCxnSpPr>
            <a:cxnSpLocks/>
          </p:cNvCxnSpPr>
          <p:nvPr/>
        </p:nvCxnSpPr>
        <p:spPr>
          <a:xfrm flipH="1">
            <a:off x="3107524" y="4577336"/>
            <a:ext cx="777399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813FD3DC-0C37-0948-AB71-58CD54F92EDE}"/>
              </a:ext>
            </a:extLst>
          </p:cNvPr>
          <p:cNvSpPr/>
          <p:nvPr/>
        </p:nvSpPr>
        <p:spPr>
          <a:xfrm>
            <a:off x="2999029" y="445717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3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40BA679B-3C9B-1B45-99AD-4A6E7F8C9125}"/>
              </a:ext>
            </a:extLst>
          </p:cNvPr>
          <p:cNvSpPr/>
          <p:nvPr/>
        </p:nvSpPr>
        <p:spPr>
          <a:xfrm>
            <a:off x="2998625" y="496664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9996F0CA-731B-1D43-B4DE-E039F6063086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5FC0B45-EED2-6043-8F40-79A150E78C95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3245082-3C6F-5F4A-A345-084B9E5BF667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842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5A51808-A232-E84C-B502-C0DB0A3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89D049FE-E409-0D4B-AA13-0C626CEC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B4D5CB1C-5F7C-5546-92DB-F72CEC92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xmlns="" id="{11EAB1BF-7E42-EF4D-BEC1-3E2EF529B71E}"/>
              </a:ext>
            </a:extLst>
          </p:cNvPr>
          <p:cNvCxnSpPr>
            <a:cxnSpLocks/>
          </p:cNvCxnSpPr>
          <p:nvPr/>
        </p:nvCxnSpPr>
        <p:spPr>
          <a:xfrm flipH="1">
            <a:off x="2804948" y="6041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611511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2F1A785-36FB-4746-A15B-7421EBBC323E}"/>
              </a:ext>
            </a:extLst>
          </p:cNvPr>
          <p:cNvCxnSpPr>
            <a:cxnSpLocks/>
          </p:cNvCxnSpPr>
          <p:nvPr/>
        </p:nvCxnSpPr>
        <p:spPr>
          <a:xfrm>
            <a:off x="2517843" y="3554023"/>
            <a:ext cx="266175" cy="230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AE3C80B-911D-5648-803C-CD6B48D2C8F1}"/>
              </a:ext>
            </a:extLst>
          </p:cNvPr>
          <p:cNvCxnSpPr>
            <a:cxnSpLocks/>
          </p:cNvCxnSpPr>
          <p:nvPr/>
        </p:nvCxnSpPr>
        <p:spPr>
          <a:xfrm>
            <a:off x="2784018" y="3542872"/>
            <a:ext cx="18157" cy="243129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18C79EFF-D03E-DF44-ABA3-2BF7CFBE2F3F}"/>
              </a:ext>
            </a:extLst>
          </p:cNvPr>
          <p:cNvSpPr/>
          <p:nvPr/>
        </p:nvSpPr>
        <p:spPr>
          <a:xfrm>
            <a:off x="2709260" y="5918411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/>
              <a:t>4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xmlns="" id="{91AEDAF5-A34A-E94E-B4EE-6008653B616F}"/>
              </a:ext>
            </a:extLst>
          </p:cNvPr>
          <p:cNvCxnSpPr>
            <a:cxnSpLocks/>
          </p:cNvCxnSpPr>
          <p:nvPr/>
        </p:nvCxnSpPr>
        <p:spPr>
          <a:xfrm flipH="1">
            <a:off x="8740966" y="6018273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xmlns="" id="{7E911103-361F-3148-BBC5-A03B479C22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9529170" y="5872266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xmlns="" id="{FC7A5F6B-A410-E245-81D6-51273A37C406}"/>
              </a:ext>
            </a:extLst>
          </p:cNvPr>
          <p:cNvSpPr/>
          <p:nvPr/>
        </p:nvSpPr>
        <p:spPr>
          <a:xfrm>
            <a:off x="9149596" y="5880876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9D950074-9E70-0E46-9DD5-C10262230843}"/>
              </a:ext>
            </a:extLst>
          </p:cNvPr>
          <p:cNvCxnSpPr>
            <a:cxnSpLocks/>
          </p:cNvCxnSpPr>
          <p:nvPr/>
        </p:nvCxnSpPr>
        <p:spPr>
          <a:xfrm flipH="1">
            <a:off x="2817426" y="55840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63392F75-2623-F249-857F-6F87C0EA5D6E}"/>
              </a:ext>
            </a:extLst>
          </p:cNvPr>
          <p:cNvCxnSpPr>
            <a:cxnSpLocks/>
          </p:cNvCxnSpPr>
          <p:nvPr/>
        </p:nvCxnSpPr>
        <p:spPr>
          <a:xfrm flipH="1">
            <a:off x="2817426" y="5033023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DC03184-AFC7-FC43-B981-529C994C1241}"/>
              </a:ext>
            </a:extLst>
          </p:cNvPr>
          <p:cNvCxnSpPr>
            <a:cxnSpLocks/>
          </p:cNvCxnSpPr>
          <p:nvPr/>
        </p:nvCxnSpPr>
        <p:spPr>
          <a:xfrm flipH="1">
            <a:off x="2817426" y="4517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F74E8DBE-4EAF-274B-8A5D-4733B495D4D7}"/>
              </a:ext>
            </a:extLst>
          </p:cNvPr>
          <p:cNvSpPr/>
          <p:nvPr/>
        </p:nvSpPr>
        <p:spPr>
          <a:xfrm>
            <a:off x="2691103" y="441020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52847A37-0709-2E4F-972F-489CF555F9CB}"/>
              </a:ext>
            </a:extLst>
          </p:cNvPr>
          <p:cNvSpPr/>
          <p:nvPr/>
        </p:nvSpPr>
        <p:spPr>
          <a:xfrm>
            <a:off x="2687112" y="5431758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23BBBE97-3A02-4B46-8E2F-3EF903263C85}"/>
              </a:ext>
            </a:extLst>
          </p:cNvPr>
          <p:cNvSpPr/>
          <p:nvPr/>
        </p:nvSpPr>
        <p:spPr>
          <a:xfrm>
            <a:off x="2679380" y="492779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4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B11C4F52-2B0E-B544-A4AA-5DAD0FC277A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EF94FA2-8AD4-4B43-971E-870626B0775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2E5F474-3366-2A4C-B22E-C111AD12DFA8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1647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55A51808-A232-E84C-B502-C0DB0A3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" y="4251352"/>
            <a:ext cx="2901589" cy="233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89D049FE-E409-0D4B-AA13-0C626CEC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10824" y="557896"/>
            <a:ext cx="1566724" cy="17365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B4D5CB1C-5F7C-5546-92DB-F72CEC92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58" y="240570"/>
            <a:ext cx="1480026" cy="1736504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025772"/>
                  </a:ext>
                </a:extLst>
              </a:tr>
            </a:tbl>
          </a:graphicData>
        </a:graphic>
      </p:graphicFrame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xmlns="" id="{11EAB1BF-7E42-EF4D-BEC1-3E2EF529B71E}"/>
              </a:ext>
            </a:extLst>
          </p:cNvPr>
          <p:cNvCxnSpPr>
            <a:cxnSpLocks/>
          </p:cNvCxnSpPr>
          <p:nvPr/>
        </p:nvCxnSpPr>
        <p:spPr>
          <a:xfrm flipH="1">
            <a:off x="2804948" y="6041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 User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611511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User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2F1A785-36FB-4746-A15B-7421EBBC323E}"/>
              </a:ext>
            </a:extLst>
          </p:cNvPr>
          <p:cNvCxnSpPr>
            <a:cxnSpLocks/>
          </p:cNvCxnSpPr>
          <p:nvPr/>
        </p:nvCxnSpPr>
        <p:spPr>
          <a:xfrm>
            <a:off x="2502592" y="3912748"/>
            <a:ext cx="266175" cy="230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AE3C80B-911D-5648-803C-CD6B48D2C8F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2776041" y="3912748"/>
            <a:ext cx="41385" cy="239508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18C79EFF-D03E-DF44-ABA3-2BF7CFBE2F3F}"/>
              </a:ext>
            </a:extLst>
          </p:cNvPr>
          <p:cNvSpPr/>
          <p:nvPr/>
        </p:nvSpPr>
        <p:spPr>
          <a:xfrm>
            <a:off x="2704017" y="6307829"/>
            <a:ext cx="226817" cy="236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xmlns="" id="{91AEDAF5-A34A-E94E-B4EE-6008653B616F}"/>
              </a:ext>
            </a:extLst>
          </p:cNvPr>
          <p:cNvCxnSpPr>
            <a:cxnSpLocks/>
          </p:cNvCxnSpPr>
          <p:nvPr/>
        </p:nvCxnSpPr>
        <p:spPr>
          <a:xfrm flipH="1">
            <a:off x="8732078" y="6424026"/>
            <a:ext cx="952914" cy="1883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xmlns="" id="{7E911103-361F-3148-BBC5-A03B479C22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54" t="23879" r="11271" b="33161"/>
          <a:stretch/>
        </p:blipFill>
        <p:spPr>
          <a:xfrm>
            <a:off x="9588555" y="6269851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305947" y="874061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/>
              <a:t> EC2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xmlns="" id="{FC7A5F6B-A410-E245-81D6-51273A37C406}"/>
              </a:ext>
            </a:extLst>
          </p:cNvPr>
          <p:cNvSpPr/>
          <p:nvPr/>
        </p:nvSpPr>
        <p:spPr>
          <a:xfrm>
            <a:off x="9110824" y="6309637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9D950074-9E70-0E46-9DD5-C10262230843}"/>
              </a:ext>
            </a:extLst>
          </p:cNvPr>
          <p:cNvCxnSpPr>
            <a:cxnSpLocks/>
          </p:cNvCxnSpPr>
          <p:nvPr/>
        </p:nvCxnSpPr>
        <p:spPr>
          <a:xfrm flipH="1">
            <a:off x="2817426" y="55840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63392F75-2623-F249-857F-6F87C0EA5D6E}"/>
              </a:ext>
            </a:extLst>
          </p:cNvPr>
          <p:cNvCxnSpPr>
            <a:cxnSpLocks/>
          </p:cNvCxnSpPr>
          <p:nvPr/>
        </p:nvCxnSpPr>
        <p:spPr>
          <a:xfrm flipH="1">
            <a:off x="2817426" y="5033023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DC03184-AFC7-FC43-B981-529C994C1241}"/>
              </a:ext>
            </a:extLst>
          </p:cNvPr>
          <p:cNvCxnSpPr>
            <a:cxnSpLocks/>
          </p:cNvCxnSpPr>
          <p:nvPr/>
        </p:nvCxnSpPr>
        <p:spPr>
          <a:xfrm flipH="1">
            <a:off x="2817426" y="4517208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F74E8DBE-4EAF-274B-8A5D-4733B495D4D7}"/>
              </a:ext>
            </a:extLst>
          </p:cNvPr>
          <p:cNvSpPr/>
          <p:nvPr/>
        </p:nvSpPr>
        <p:spPr>
          <a:xfrm>
            <a:off x="2691103" y="441020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52847A37-0709-2E4F-972F-489CF555F9CB}"/>
              </a:ext>
            </a:extLst>
          </p:cNvPr>
          <p:cNvSpPr/>
          <p:nvPr/>
        </p:nvSpPr>
        <p:spPr>
          <a:xfrm>
            <a:off x="2687112" y="5431758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23BBBE97-3A02-4B46-8E2F-3EF903263C85}"/>
              </a:ext>
            </a:extLst>
          </p:cNvPr>
          <p:cNvSpPr/>
          <p:nvPr/>
        </p:nvSpPr>
        <p:spPr>
          <a:xfrm>
            <a:off x="2679380" y="4927799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xmlns="" id="{B11C4F52-2B0E-B544-A4AA-5DAD0FC277A3}"/>
              </a:ext>
            </a:extLst>
          </p:cNvPr>
          <p:cNvSpPr/>
          <p:nvPr/>
        </p:nvSpPr>
        <p:spPr>
          <a:xfrm>
            <a:off x="2887911" y="240570"/>
            <a:ext cx="9069807" cy="2502496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EF94FA2-8AD4-4B43-971E-870626B0775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2E5F474-3366-2A4C-B22E-C111AD12DFA8}"/>
              </a:ext>
            </a:extLst>
          </p:cNvPr>
          <p:cNvSpPr txBox="1"/>
          <p:nvPr/>
        </p:nvSpPr>
        <p:spPr>
          <a:xfrm>
            <a:off x="4856767" y="327435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30E8148-7BE2-2B49-82A5-E0AA4B70B20D}"/>
              </a:ext>
            </a:extLst>
          </p:cNvPr>
          <p:cNvCxnSpPr>
            <a:cxnSpLocks/>
          </p:cNvCxnSpPr>
          <p:nvPr/>
        </p:nvCxnSpPr>
        <p:spPr>
          <a:xfrm flipH="1">
            <a:off x="2790126" y="6448440"/>
            <a:ext cx="1031642" cy="0"/>
          </a:xfrm>
          <a:prstGeom prst="line">
            <a:avLst/>
          </a:prstGeom>
          <a:ln w="2540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A6E0B9F7-29F5-BD43-8E92-78871180AC0F}"/>
              </a:ext>
            </a:extLst>
          </p:cNvPr>
          <p:cNvSpPr/>
          <p:nvPr/>
        </p:nvSpPr>
        <p:spPr>
          <a:xfrm>
            <a:off x="2704851" y="5931335"/>
            <a:ext cx="226817" cy="236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7389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E14ADE9-FCF1-9F4B-BFF4-A7282D28036C}"/>
              </a:ext>
            </a:extLst>
          </p:cNvPr>
          <p:cNvSpPr txBox="1"/>
          <p:nvPr/>
        </p:nvSpPr>
        <p:spPr>
          <a:xfrm>
            <a:off x="9553073" y="264694"/>
            <a:ext cx="136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2768 -65535</a:t>
            </a:r>
          </a:p>
          <a:p>
            <a:endParaRPr lang="x-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269AF8A-87D4-EE40-BD2B-6E76720AD890}"/>
              </a:ext>
            </a:extLst>
          </p:cNvPr>
          <p:cNvSpPr/>
          <p:nvPr/>
        </p:nvSpPr>
        <p:spPr>
          <a:xfrm>
            <a:off x="1217499" y="1031341"/>
            <a:ext cx="100681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A141B"/>
                </a:solidFill>
                <a:latin typeface="Noto Sans"/>
              </a:rPr>
              <a:t>NACLs are stateless. This means that you are required to have a rule for inbound AND outbound traffic. So, if you want to allow your EC2 instance to serve HTTP traffic, you will need to allow port 80 inbound and ports 1024 – 65535 outbound. But where 1024 – 65535 came from.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r>
              <a:rPr lang="en-US" dirty="0">
                <a:solidFill>
                  <a:srgbClr val="0A141B"/>
                </a:solidFill>
                <a:latin typeface="Noto Sans"/>
              </a:rPr>
              <a:t>The ports 1024 – 65535 are called the “ephemeral ports”.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r>
              <a:rPr lang="en-US" dirty="0">
                <a:solidFill>
                  <a:srgbClr val="0A141B"/>
                </a:solidFill>
                <a:latin typeface="Noto Sans"/>
              </a:rPr>
              <a:t>These ports are randomly selected to allow return traffic for a request. So, if a request comes to the server on port 80, the request also specifies a random port between 1024 – 65535 for the return traffic. </a:t>
            </a: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  <a:p>
            <a:endParaRPr lang="en-US" dirty="0">
              <a:solidFill>
                <a:srgbClr val="0A141B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5419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D9B8E0-EDCC-F04F-8F27-314679989D77}"/>
              </a:ext>
            </a:extLst>
          </p:cNvPr>
          <p:cNvSpPr/>
          <p:nvPr/>
        </p:nvSpPr>
        <p:spPr>
          <a:xfrm>
            <a:off x="439367" y="4413063"/>
            <a:ext cx="115606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"/>
              </a:rPr>
              <a:t>LAMP stands for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L</a:t>
            </a:r>
            <a:r>
              <a:rPr lang="en-US" sz="2800" dirty="0">
                <a:latin typeface="H"/>
              </a:rPr>
              <a:t>inux,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A</a:t>
            </a:r>
            <a:r>
              <a:rPr lang="en-US" sz="2800" dirty="0">
                <a:latin typeface="H"/>
              </a:rPr>
              <a:t>pache,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M</a:t>
            </a:r>
            <a:r>
              <a:rPr lang="en-US" sz="2800" dirty="0">
                <a:latin typeface="H"/>
              </a:rPr>
              <a:t>ySQL, and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P</a:t>
            </a:r>
            <a:r>
              <a:rPr lang="en-US" sz="2800" dirty="0">
                <a:latin typeface="H"/>
              </a:rPr>
              <a:t>HP. LAMP is an open source Web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development platform </a:t>
            </a:r>
            <a:r>
              <a:rPr lang="en-US" sz="2800" dirty="0">
                <a:latin typeface="H"/>
              </a:rPr>
              <a:t>Linux is the operating system with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2"/>
              </a:rPr>
              <a:t>Apache</a:t>
            </a:r>
            <a:r>
              <a:rPr lang="en-US" sz="2800" dirty="0">
                <a:latin typeface="H"/>
              </a:rPr>
              <a:t> web server and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3"/>
              </a:rPr>
              <a:t>MySQL</a:t>
            </a:r>
            <a:r>
              <a:rPr lang="en-US" sz="2800" dirty="0">
                <a:latin typeface="H"/>
              </a:rPr>
              <a:t> Database that uses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4"/>
              </a:rPr>
              <a:t>PHP</a:t>
            </a:r>
            <a:r>
              <a:rPr lang="en-US" sz="2800" b="1" dirty="0">
                <a:solidFill>
                  <a:srgbClr val="6747C7"/>
                </a:solidFill>
                <a:latin typeface="H"/>
              </a:rPr>
              <a:t> </a:t>
            </a:r>
            <a:r>
              <a:rPr lang="en-US" sz="2800" dirty="0">
                <a:latin typeface="H"/>
              </a:rPr>
              <a:t>to process dynamic website content.</a:t>
            </a:r>
            <a:endParaRPr lang="x-none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00" y="1520023"/>
            <a:ext cx="8067950" cy="2923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E6E80F-1976-6545-9F96-4B759A5B1A23}"/>
              </a:ext>
            </a:extLst>
          </p:cNvPr>
          <p:cNvSpPr/>
          <p:nvPr/>
        </p:nvSpPr>
        <p:spPr>
          <a:xfrm>
            <a:off x="2531416" y="413611"/>
            <a:ext cx="6427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3600" b="1" dirty="0">
                <a:solidFill>
                  <a:schemeClr val="accent1"/>
                </a:solidFill>
              </a:rPr>
              <a:t>Setup Wordpress with Database </a:t>
            </a:r>
          </a:p>
        </p:txBody>
      </p:sp>
    </p:spTree>
    <p:extLst>
      <p:ext uri="{BB962C8B-B14F-4D97-AF65-F5344CB8AC3E}">
        <p14:creationId xmlns:p14="http://schemas.microsoft.com/office/powerpoint/2010/main" val="3041832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xmlns="" id="{DC7FA797-D3A2-1643-9863-A6252CDDD2C3}"/>
              </a:ext>
            </a:extLst>
          </p:cNvPr>
          <p:cNvSpPr/>
          <p:nvPr/>
        </p:nvSpPr>
        <p:spPr>
          <a:xfrm>
            <a:off x="2887911" y="240570"/>
            <a:ext cx="9069807" cy="3084512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62BB130-98F4-384C-BD8F-C420A2B19360}"/>
              </a:ext>
            </a:extLst>
          </p:cNvPr>
          <p:cNvSpPr/>
          <p:nvPr/>
        </p:nvSpPr>
        <p:spPr>
          <a:xfrm>
            <a:off x="2707739" y="2083877"/>
            <a:ext cx="12915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xmlns="" id="{FD1891AA-EF1C-5B44-B7AA-D727209FFA2B}"/>
              </a:ext>
            </a:extLst>
          </p:cNvPr>
          <p:cNvGraphicFramePr>
            <a:graphicFrameLocks noGrp="1"/>
          </p:cNvGraphicFramePr>
          <p:nvPr/>
        </p:nvGraphicFramePr>
        <p:xfrm>
          <a:off x="2626490" y="3708400"/>
          <a:ext cx="6111110" cy="2894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32">
                  <a:extLst>
                    <a:ext uri="{9D8B030D-6E8A-4147-A177-3AD203B41FA5}">
                      <a16:colId xmlns:a16="http://schemas.microsoft.com/office/drawing/2014/main" xmlns="" val="2139788009"/>
                    </a:ext>
                  </a:extLst>
                </a:gridCol>
                <a:gridCol w="54857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305507212"/>
                    </a:ext>
                  </a:extLst>
                </a:gridCol>
              </a:tblGrid>
              <a:tr h="536204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Source/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Destination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Allow/</a:t>
                      </a:r>
                    </a:p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00B050"/>
                          </a:solidFill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518983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409676">
                <a:tc>
                  <a:txBody>
                    <a:bodyPr/>
                    <a:lstStyle/>
                    <a:p>
                      <a:endParaRPr lang="tr-TR" sz="14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ALL </a:t>
                      </a:r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Traffic</a:t>
                      </a:r>
                      <a:endParaRPr lang="tr-TR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rgbClr val="FF0000"/>
                          </a:solidFill>
                        </a:rPr>
                        <a:t>DENY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0701630"/>
                  </a:ext>
                </a:extLst>
              </a:tr>
            </a:tbl>
          </a:graphicData>
        </a:graphic>
      </p:graphicFrame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97761B9E-DC06-E447-BF51-D025BF6100B1}"/>
              </a:ext>
            </a:extLst>
          </p:cNvPr>
          <p:cNvSpPr txBox="1"/>
          <p:nvPr/>
        </p:nvSpPr>
        <p:spPr>
          <a:xfrm>
            <a:off x="2354192" y="3674461"/>
            <a:ext cx="14948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1CEE743D-46D2-5B40-B8C4-8BB88FA3C69E}"/>
              </a:ext>
            </a:extLst>
          </p:cNvPr>
          <p:cNvGraphicFramePr>
            <a:graphicFrameLocks noGrp="1"/>
          </p:cNvGraphicFramePr>
          <p:nvPr/>
        </p:nvGraphicFramePr>
        <p:xfrm>
          <a:off x="5060549" y="611752"/>
          <a:ext cx="3637401" cy="2009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016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xmlns="" val="2569629622"/>
                    </a:ext>
                  </a:extLst>
                </a:gridCol>
                <a:gridCol w="669073">
                  <a:extLst>
                    <a:ext uri="{9D8B030D-6E8A-4147-A177-3AD203B41FA5}">
                      <a16:colId xmlns:a16="http://schemas.microsoft.com/office/drawing/2014/main" xmlns="" val="1127129935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xmlns="" val="3543515745"/>
                    </a:ext>
                  </a:extLst>
                </a:gridCol>
              </a:tblGrid>
              <a:tr h="310911"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rgbClr val="FF7E79"/>
                          </a:solidFill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Port</a:t>
                      </a:r>
                    </a:p>
                    <a:p>
                      <a:r>
                        <a:rPr lang="tr-TR" sz="1400" b="1" dirty="0" err="1">
                          <a:solidFill>
                            <a:srgbClr val="FF7E79"/>
                          </a:solidFill>
                        </a:rPr>
                        <a:t>Range</a:t>
                      </a:r>
                      <a:endParaRPr lang="tr-TR" sz="1400" b="1" dirty="0">
                        <a:solidFill>
                          <a:srgbClr val="FF7E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rgbClr val="FF7E79"/>
                          </a:solidFill>
                        </a:rPr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1.2.3.4/32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28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 ICMP-IPv4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ICMP(1)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63290"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TCP(6)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>
                          <a:solidFill>
                            <a:schemeClr val="accent1"/>
                          </a:solidFill>
                        </a:rPr>
                        <a:t>7.8.9.10/32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470533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C44BF96-AB25-504A-806E-ADC22E18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9" y="137388"/>
            <a:ext cx="1342715" cy="9714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2A37FA0-E157-A949-B43F-8E8454AC151C}"/>
              </a:ext>
            </a:extLst>
          </p:cNvPr>
          <p:cNvSpPr txBox="1"/>
          <p:nvPr/>
        </p:nvSpPr>
        <p:spPr>
          <a:xfrm>
            <a:off x="10290445" y="5587419"/>
            <a:ext cx="1480026" cy="758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2226C7-6E9F-B64E-A5BE-6BD20FC4231C}"/>
              </a:ext>
            </a:extLst>
          </p:cNvPr>
          <p:cNvSpPr txBox="1"/>
          <p:nvPr/>
        </p:nvSpPr>
        <p:spPr>
          <a:xfrm>
            <a:off x="5341915" y="249163"/>
            <a:ext cx="302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Security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inbound</a:t>
            </a:r>
            <a:r>
              <a:rPr lang="tr-TR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18C97BC-0F66-5847-BBC3-AB0E1217C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3067236" y="420317"/>
            <a:ext cx="1117215" cy="1292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F07CEC-6BD4-814A-B76C-3FA22309D962}"/>
              </a:ext>
            </a:extLst>
          </p:cNvPr>
          <p:cNvSpPr txBox="1"/>
          <p:nvPr/>
        </p:nvSpPr>
        <p:spPr>
          <a:xfrm>
            <a:off x="4960802" y="3327381"/>
            <a:ext cx="350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Network ACL in/</a:t>
            </a:r>
            <a:r>
              <a:rPr lang="tr-TR" dirty="0" err="1"/>
              <a:t>outbound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77EC43-83C4-024B-BFE4-D4E4A210F5B6}"/>
              </a:ext>
            </a:extLst>
          </p:cNvPr>
          <p:cNvSpPr txBox="1"/>
          <p:nvPr/>
        </p:nvSpPr>
        <p:spPr>
          <a:xfrm>
            <a:off x="102734" y="1164917"/>
            <a:ext cx="2405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sz="1900" dirty="0"/>
              <a:t>PC IP: 7.8.9.10/32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2B64B1AE-CE1C-DC49-9446-A4AAEC1515BC}"/>
              </a:ext>
            </a:extLst>
          </p:cNvPr>
          <p:cNvGraphicFramePr>
            <a:graphicFrameLocks noGrp="1"/>
          </p:cNvGraphicFramePr>
          <p:nvPr/>
        </p:nvGraphicFramePr>
        <p:xfrm>
          <a:off x="233649" y="1616590"/>
          <a:ext cx="2275311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88">
                  <a:extLst>
                    <a:ext uri="{9D8B030D-6E8A-4147-A177-3AD203B41FA5}">
                      <a16:colId xmlns:a16="http://schemas.microsoft.com/office/drawing/2014/main" xmlns="" val="2638917822"/>
                    </a:ext>
                  </a:extLst>
                </a:gridCol>
                <a:gridCol w="1717223">
                  <a:extLst>
                    <a:ext uri="{9D8B030D-6E8A-4147-A177-3AD203B41FA5}">
                      <a16:colId xmlns:a16="http://schemas.microsoft.com/office/drawing/2014/main" xmlns="" val="3724504051"/>
                    </a:ext>
                  </a:extLst>
                </a:gridCol>
              </a:tblGrid>
              <a:tr h="311297">
                <a:tc gridSpan="2">
                  <a:txBody>
                    <a:bodyPr/>
                    <a:lstStyle/>
                    <a:p>
                      <a:pPr algn="ctr"/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Connection 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238749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800" b="1">
                          <a:solidFill>
                            <a:srgbClr val="FF7E79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dirty="0" err="1">
                          <a:solidFill>
                            <a:srgbClr val="FF7E79"/>
                          </a:solidFill>
                        </a:rPr>
                        <a:t>Type</a:t>
                      </a:r>
                      <a:r>
                        <a:rPr lang="tr-TR" sz="1800" b="1" dirty="0">
                          <a:solidFill>
                            <a:srgbClr val="FF7E79"/>
                          </a:solidFill>
                        </a:rPr>
                        <a:t>-Port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48443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SSH-22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27105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3462424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 lCMP-IPv4 -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All</a:t>
                      </a:r>
                      <a:endParaRPr lang="tr-TR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072301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HTTPS-443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810868"/>
                  </a:ext>
                </a:extLst>
              </a:tr>
              <a:tr h="327109">
                <a:tc>
                  <a:txBody>
                    <a:bodyPr/>
                    <a:lstStyle/>
                    <a:p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Msql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tr-TR" sz="1600" b="1" dirty="0" err="1">
                          <a:solidFill>
                            <a:schemeClr val="accent1"/>
                          </a:solidFill>
                        </a:rPr>
                        <a:t>Auro</a:t>
                      </a:r>
                      <a:r>
                        <a:rPr lang="tr-TR" sz="1600" b="1" dirty="0">
                          <a:solidFill>
                            <a:schemeClr val="accent1"/>
                          </a:solidFill>
                        </a:rPr>
                        <a:t>. 3306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03789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F4D3913-7586-8D43-9DC3-153A88A3E823}"/>
              </a:ext>
            </a:extLst>
          </p:cNvPr>
          <p:cNvSpPr txBox="1"/>
          <p:nvPr/>
        </p:nvSpPr>
        <p:spPr>
          <a:xfrm>
            <a:off x="731561" y="740489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User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1AED9C96-B41B-4D4C-86FA-35F0FF3F1155}"/>
              </a:ext>
            </a:extLst>
          </p:cNvPr>
          <p:cNvSpPr txBox="1"/>
          <p:nvPr/>
        </p:nvSpPr>
        <p:spPr>
          <a:xfrm>
            <a:off x="3297390" y="876734"/>
            <a:ext cx="97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tr-TR" dirty="0"/>
              <a:t>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98DA9-C56D-1945-B2D3-DB94129F2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89" y="3345850"/>
            <a:ext cx="1575129" cy="1624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C7384E-74BC-604B-8EF9-B7613DAA229C}"/>
              </a:ext>
            </a:extLst>
          </p:cNvPr>
          <p:cNvSpPr txBox="1"/>
          <p:nvPr/>
        </p:nvSpPr>
        <p:spPr>
          <a:xfrm>
            <a:off x="10343944" y="2978605"/>
            <a:ext cx="121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Subnet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8761DA7-61AD-1E49-A809-9B1232E989E8}"/>
              </a:ext>
            </a:extLst>
          </p:cNvPr>
          <p:cNvCxnSpPr>
            <a:cxnSpLocks/>
          </p:cNvCxnSpPr>
          <p:nvPr/>
        </p:nvCxnSpPr>
        <p:spPr>
          <a:xfrm>
            <a:off x="4091872" y="944283"/>
            <a:ext cx="96867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7835E0C9-2891-0643-ADF5-2F2EBCDD2042}"/>
              </a:ext>
            </a:extLst>
          </p:cNvPr>
          <p:cNvCxnSpPr>
            <a:cxnSpLocks/>
          </p:cNvCxnSpPr>
          <p:nvPr/>
        </p:nvCxnSpPr>
        <p:spPr>
          <a:xfrm>
            <a:off x="4075699" y="1164917"/>
            <a:ext cx="96867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91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17" b="-1"/>
          <a:stretch/>
        </p:blipFill>
        <p:spPr>
          <a:xfrm>
            <a:off x="620096" y="1304408"/>
            <a:ext cx="8995050" cy="330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AA2044D-1987-1744-95ED-219B312C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907182" y="490927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5CAA5C4-B442-1142-8796-7CBB74E8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372145" y="4903619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964C99-EBFE-6F47-B819-25D1FC6C8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468480" y="1497564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D86391-26AE-6948-B36C-E8D11477B06A}"/>
              </a:ext>
            </a:extLst>
          </p:cNvPr>
          <p:cNvSpPr txBox="1"/>
          <p:nvPr/>
        </p:nvSpPr>
        <p:spPr>
          <a:xfrm>
            <a:off x="78371" y="4404277"/>
            <a:ext cx="2723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EC2 Amazon Linux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0D5A32-5F42-8E4C-8CD5-7B859B518908}"/>
              </a:ext>
            </a:extLst>
          </p:cNvPr>
          <p:cNvSpPr txBox="1"/>
          <p:nvPr/>
        </p:nvSpPr>
        <p:spPr>
          <a:xfrm>
            <a:off x="3075671" y="4410096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E3E3072-CB15-7048-8B43-797B29AE6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7841965" y="4863273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B76EA90-3AE4-3B46-B9C7-4E4D9698474C}"/>
              </a:ext>
            </a:extLst>
          </p:cNvPr>
          <p:cNvSpPr txBox="1"/>
          <p:nvPr/>
        </p:nvSpPr>
        <p:spPr>
          <a:xfrm>
            <a:off x="7485953" y="4353152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209547-B8F0-B246-B397-AFF335F7F9B6}"/>
              </a:ext>
            </a:extLst>
          </p:cNvPr>
          <p:cNvSpPr txBox="1"/>
          <p:nvPr/>
        </p:nvSpPr>
        <p:spPr>
          <a:xfrm>
            <a:off x="10257718" y="4404277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B9536C4-7403-9643-99DD-EA625884BF00}"/>
              </a:ext>
            </a:extLst>
          </p:cNvPr>
          <p:cNvSpPr txBox="1"/>
          <p:nvPr/>
        </p:nvSpPr>
        <p:spPr>
          <a:xfrm>
            <a:off x="3007189" y="5739832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EC626F-741D-DA47-B86B-5C13404E3DB9}"/>
              </a:ext>
            </a:extLst>
          </p:cNvPr>
          <p:cNvSpPr txBox="1"/>
          <p:nvPr/>
        </p:nvSpPr>
        <p:spPr>
          <a:xfrm>
            <a:off x="7382368" y="5734013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60D30B4-F017-BB4C-AEBB-800F892A3B62}"/>
              </a:ext>
            </a:extLst>
          </p:cNvPr>
          <p:cNvSpPr txBox="1"/>
          <p:nvPr/>
        </p:nvSpPr>
        <p:spPr>
          <a:xfrm>
            <a:off x="5589934" y="4682622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66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EFFCA8F-2DF7-6F44-B783-980D6B1DB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10523418" y="487176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F21C3E-418C-3F46-B171-F4F8006BAD5D}"/>
              </a:ext>
            </a:extLst>
          </p:cNvPr>
          <p:cNvSpPr txBox="1"/>
          <p:nvPr/>
        </p:nvSpPr>
        <p:spPr>
          <a:xfrm>
            <a:off x="10223284" y="5718086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3984EF9-5CC9-7B42-8E57-56E79C5E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646" y="2319576"/>
            <a:ext cx="2230764" cy="1844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2A735B-EBC0-BD47-A14A-97FEA82C876C}"/>
              </a:ext>
            </a:extLst>
          </p:cNvPr>
          <p:cNvSpPr txBox="1"/>
          <p:nvPr/>
        </p:nvSpPr>
        <p:spPr>
          <a:xfrm>
            <a:off x="833745" y="5790618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Ready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8BD68EC-B6C7-E64F-A18A-7A02DACDB003}"/>
              </a:ext>
            </a:extLst>
          </p:cNvPr>
          <p:cNvSpPr txBox="1"/>
          <p:nvPr/>
        </p:nvSpPr>
        <p:spPr>
          <a:xfrm>
            <a:off x="3372145" y="2182726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x-none" dirty="0"/>
              <a:t>nstalled-ready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5BCF173-56B0-6746-AE73-255FA69AB2B6}"/>
              </a:ext>
            </a:extLst>
          </p:cNvPr>
          <p:cNvSpPr txBox="1"/>
          <p:nvPr/>
        </p:nvSpPr>
        <p:spPr>
          <a:xfrm>
            <a:off x="3431681" y="1013611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x-none" sz="2400" b="1" dirty="0"/>
              <a:t>ser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F93CD6-C05C-B54C-8CDF-B52A8E04E903}"/>
              </a:ext>
            </a:extLst>
          </p:cNvPr>
          <p:cNvSpPr txBox="1"/>
          <p:nvPr/>
        </p:nvSpPr>
        <p:spPr>
          <a:xfrm>
            <a:off x="2890148" y="5586009"/>
            <a:ext cx="5915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0000"/>
                </a:solidFill>
              </a:rPr>
              <a:t>V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V</a:t>
            </a:r>
          </a:p>
          <a:p>
            <a:pPr algn="ctr"/>
            <a:r>
              <a:rPr lang="x-none" sz="2400" b="1" dirty="0">
                <a:solidFill>
                  <a:srgbClr val="FF0000"/>
                </a:solidFill>
              </a:rPr>
              <a:t>It is in another instance in t</a:t>
            </a:r>
            <a:r>
              <a:rPr lang="en-US" sz="2400" b="1" dirty="0">
                <a:solidFill>
                  <a:srgbClr val="FF0000"/>
                </a:solidFill>
              </a:rPr>
              <a:t>he </a:t>
            </a:r>
            <a:r>
              <a:rPr lang="x-none" sz="2400" b="1" dirty="0">
                <a:solidFill>
                  <a:srgbClr val="FF0000"/>
                </a:solidFill>
              </a:rPr>
              <a:t>private Subnet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B22BF2-4976-1F46-9A3E-05D60DB56918}"/>
              </a:ext>
            </a:extLst>
          </p:cNvPr>
          <p:cNvSpPr txBox="1"/>
          <p:nvPr/>
        </p:nvSpPr>
        <p:spPr>
          <a:xfrm>
            <a:off x="3604645" y="282656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x-none" sz="3200" dirty="0"/>
              <a:t>eb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EBED81B-2F1D-E64F-8D73-6970010B8D90}"/>
              </a:ext>
            </a:extLst>
          </p:cNvPr>
          <p:cNvSpPr txBox="1"/>
          <p:nvPr/>
        </p:nvSpPr>
        <p:spPr>
          <a:xfrm>
            <a:off x="6958971" y="259700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x-none" sz="3200" dirty="0"/>
              <a:t>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29EF6A9-F644-DA4C-8859-64B0CC6F4ECB}"/>
              </a:ext>
            </a:extLst>
          </p:cNvPr>
          <p:cNvSpPr txBox="1"/>
          <p:nvPr/>
        </p:nvSpPr>
        <p:spPr>
          <a:xfrm>
            <a:off x="9078257" y="217404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Progr</a:t>
            </a:r>
            <a:r>
              <a:rPr lang="en-US" sz="3200" dirty="0"/>
              <a:t>. language</a:t>
            </a:r>
            <a:endParaRPr lang="x-none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0FD879-EF81-644D-9235-2428090DF898}"/>
              </a:ext>
            </a:extLst>
          </p:cNvPr>
          <p:cNvSpPr txBox="1"/>
          <p:nvPr/>
        </p:nvSpPr>
        <p:spPr>
          <a:xfrm>
            <a:off x="142420" y="247427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x-none" sz="3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BC2FA97-0A7A-CA43-B778-18C652B3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90" y="178358"/>
            <a:ext cx="868136" cy="8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9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7" y="475598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Clarus</a:t>
            </a:r>
            <a:r>
              <a:rPr lang="tr-TR" dirty="0"/>
              <a:t>-VPC-a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2" y="1974912"/>
            <a:ext cx="2381433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Private</a:t>
            </a:r>
            <a:r>
              <a:rPr lang="tr-TR" dirty="0"/>
              <a:t> </a:t>
            </a:r>
            <a:r>
              <a:rPr lang="tr-TR" dirty="0" err="1"/>
              <a:t>Subnet</a:t>
            </a:r>
            <a:r>
              <a:rPr lang="tr-TR" dirty="0"/>
              <a:t>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527" y="232251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7874090" y="748453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CDFF391-1694-5443-9A83-2BA9351A9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6026325" y="3353102"/>
            <a:ext cx="776483" cy="4415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4" t="10439" r="14400" b="10895"/>
          <a:stretch/>
        </p:blipFill>
        <p:spPr>
          <a:xfrm>
            <a:off x="6459871" y="4537269"/>
            <a:ext cx="1234693" cy="11625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E1FD9458-5E6C-2D4A-869C-087F04A7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08" y="4872829"/>
            <a:ext cx="525510" cy="525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131259" y="551397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1- D</a:t>
            </a:r>
            <a:r>
              <a:rPr lang="x-none" sz="3600" dirty="0">
                <a:solidFill>
                  <a:srgbClr val="FF0000"/>
                </a:solidFill>
              </a:rPr>
              <a:t>esired </a:t>
            </a:r>
            <a:r>
              <a:rPr lang="x-none" sz="3600" dirty="0" smtClean="0">
                <a:solidFill>
                  <a:srgbClr val="FF0000"/>
                </a:solidFill>
              </a:rPr>
              <a:t> </a:t>
            </a:r>
            <a:endParaRPr lang="x-none" sz="36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1122FE0-C4E2-4F4E-B4D5-C204A57332C9}"/>
              </a:ext>
            </a:extLst>
          </p:cNvPr>
          <p:cNvCxnSpPr/>
          <p:nvPr/>
        </p:nvCxnSpPr>
        <p:spPr>
          <a:xfrm>
            <a:off x="6947775" y="4066557"/>
            <a:ext cx="0" cy="5308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2DF36AB-7BB4-E046-B05D-966561A831F7}"/>
              </a:ext>
            </a:extLst>
          </p:cNvPr>
          <p:cNvCxnSpPr/>
          <p:nvPr/>
        </p:nvCxnSpPr>
        <p:spPr>
          <a:xfrm flipV="1">
            <a:off x="7115543" y="4052252"/>
            <a:ext cx="0" cy="5451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0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AB589A7C-208F-CE41-8C83-76D5D60B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621" y="239728"/>
            <a:ext cx="519614" cy="5371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AD6537-A8C7-F848-AF4B-95DDD1AEB3A6}"/>
              </a:ext>
            </a:extLst>
          </p:cNvPr>
          <p:cNvSpPr txBox="1"/>
          <p:nvPr/>
        </p:nvSpPr>
        <p:spPr>
          <a:xfrm>
            <a:off x="8687200" y="810260"/>
            <a:ext cx="19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Internet Gateway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4317911" y="598978"/>
            <a:ext cx="219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2- </a:t>
            </a:r>
            <a:r>
              <a:rPr lang="tr-TR" sz="3600" dirty="0" err="1">
                <a:solidFill>
                  <a:srgbClr val="FF0000"/>
                </a:solidFill>
              </a:rPr>
              <a:t>Current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endParaRPr lang="x-none" sz="3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48E3F5-0944-3D44-8D8D-128D03FE7CBF}"/>
              </a:ext>
            </a:extLst>
          </p:cNvPr>
          <p:cNvSpPr txBox="1"/>
          <p:nvPr/>
        </p:nvSpPr>
        <p:spPr>
          <a:xfrm>
            <a:off x="6313214" y="3333020"/>
            <a:ext cx="138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2400" b="1">
                <a:solidFill>
                  <a:srgbClr val="9437FF"/>
                </a:solidFill>
              </a:defRPr>
            </a:lvl1pPr>
          </a:lstStyle>
          <a:p>
            <a:r>
              <a:rPr lang="en-US" dirty="0"/>
              <a:t>E</a:t>
            </a:r>
            <a:r>
              <a:rPr lang="x-none" dirty="0"/>
              <a:t>mpty!!!!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E8730EE-B40C-CC4A-A159-7B31653E4C09}"/>
              </a:ext>
            </a:extLst>
          </p:cNvPr>
          <p:cNvSpPr txBox="1"/>
          <p:nvPr/>
        </p:nvSpPr>
        <p:spPr>
          <a:xfrm>
            <a:off x="6313109" y="4888438"/>
            <a:ext cx="14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37FF"/>
                </a:solidFill>
              </a:rPr>
              <a:t>E</a:t>
            </a:r>
            <a:r>
              <a:rPr lang="x-none" sz="2400" b="1" dirty="0">
                <a:solidFill>
                  <a:srgbClr val="9437FF"/>
                </a:solidFill>
              </a:rPr>
              <a:t>mpty!!!!</a:t>
            </a:r>
          </a:p>
        </p:txBody>
      </p:sp>
    </p:spTree>
    <p:extLst>
      <p:ext uri="{BB962C8B-B14F-4D97-AF65-F5344CB8AC3E}">
        <p14:creationId xmlns:p14="http://schemas.microsoft.com/office/powerpoint/2010/main" val="234960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1473958" y="462424"/>
            <a:ext cx="10358655" cy="60655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CF39919-19CC-8C4F-9E71-90031A8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58" y="462424"/>
            <a:ext cx="1070561" cy="107056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749351-CE01-F042-B52A-F8897AF40B20}"/>
              </a:ext>
            </a:extLst>
          </p:cNvPr>
          <p:cNvSpPr/>
          <p:nvPr/>
        </p:nvSpPr>
        <p:spPr>
          <a:xfrm>
            <a:off x="914402" y="364316"/>
            <a:ext cx="11043315" cy="6261433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FF680183-D752-8044-8C78-5289C95F3AD4}"/>
              </a:ext>
            </a:extLst>
          </p:cNvPr>
          <p:cNvSpPr/>
          <p:nvPr/>
        </p:nvSpPr>
        <p:spPr>
          <a:xfrm>
            <a:off x="261579" y="122830"/>
            <a:ext cx="11793946" cy="660072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E93C8D-A4EF-EA48-8244-81BAF13032CA}"/>
              </a:ext>
            </a:extLst>
          </p:cNvPr>
          <p:cNvSpPr txBox="1"/>
          <p:nvPr/>
        </p:nvSpPr>
        <p:spPr>
          <a:xfrm>
            <a:off x="1675776" y="142456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CDEBD7-597D-AE4B-A878-67A5A4CC62A4}"/>
              </a:ext>
            </a:extLst>
          </p:cNvPr>
          <p:cNvSpPr txBox="1"/>
          <p:nvPr/>
        </p:nvSpPr>
        <p:spPr>
          <a:xfrm>
            <a:off x="576127" y="990372"/>
            <a:ext cx="826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Region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18BBA14C-0FD0-4341-8525-CE161E31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" y="24337"/>
            <a:ext cx="791562" cy="53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1CC196-9D21-7B4B-B791-0479E51286A0}"/>
              </a:ext>
            </a:extLst>
          </p:cNvPr>
          <p:cNvSpPr txBox="1"/>
          <p:nvPr/>
        </p:nvSpPr>
        <p:spPr>
          <a:xfrm>
            <a:off x="44492" y="538666"/>
            <a:ext cx="72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/>
              <a:t>Cloud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0323579-9309-CF45-9500-07D91E6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369" t="12389" r="21636" b="16574"/>
          <a:stretch/>
        </p:blipFill>
        <p:spPr>
          <a:xfrm>
            <a:off x="914402" y="535326"/>
            <a:ext cx="450488" cy="5279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ADA9700-C3DF-BE44-B1C9-02DEA68BCF04}"/>
              </a:ext>
            </a:extLst>
          </p:cNvPr>
          <p:cNvCxnSpPr>
            <a:cxnSpLocks/>
          </p:cNvCxnSpPr>
          <p:nvPr/>
        </p:nvCxnSpPr>
        <p:spPr>
          <a:xfrm>
            <a:off x="924298" y="799300"/>
            <a:ext cx="0" cy="1357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E2E60F15-7748-554D-94C9-900251292D11}"/>
              </a:ext>
            </a:extLst>
          </p:cNvPr>
          <p:cNvSpPr/>
          <p:nvPr/>
        </p:nvSpPr>
        <p:spPr>
          <a:xfrm>
            <a:off x="2356045" y="2021390"/>
            <a:ext cx="2309298" cy="4331598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xmlns="" id="{A9582B87-ADA1-3646-B210-E8D411213A59}"/>
              </a:ext>
            </a:extLst>
          </p:cNvPr>
          <p:cNvSpPr/>
          <p:nvPr/>
        </p:nvSpPr>
        <p:spPr>
          <a:xfrm>
            <a:off x="2222705" y="1667758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DF86E08-11B3-1C47-B796-97FDCAF81CE0}"/>
              </a:ext>
            </a:extLst>
          </p:cNvPr>
          <p:cNvSpPr txBox="1"/>
          <p:nvPr/>
        </p:nvSpPr>
        <p:spPr>
          <a:xfrm>
            <a:off x="2780057" y="1559470"/>
            <a:ext cx="207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71412BA1-5BFB-F340-8C75-BA34768E028E}"/>
              </a:ext>
            </a:extLst>
          </p:cNvPr>
          <p:cNvSpPr/>
          <p:nvPr/>
        </p:nvSpPr>
        <p:spPr>
          <a:xfrm>
            <a:off x="2431580" y="4514994"/>
            <a:ext cx="2198192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20274DF-0C05-9D41-86BD-99C1500ECD4A}"/>
              </a:ext>
            </a:extLst>
          </p:cNvPr>
          <p:cNvSpPr/>
          <p:nvPr/>
        </p:nvSpPr>
        <p:spPr>
          <a:xfrm>
            <a:off x="2450784" y="268421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5852153" y="1974912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5716061" y="1679110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DB53C4-A029-4640-ADD1-778B2EE59CBF}"/>
              </a:ext>
            </a:extLst>
          </p:cNvPr>
          <p:cNvSpPr txBox="1"/>
          <p:nvPr/>
        </p:nvSpPr>
        <p:spPr>
          <a:xfrm>
            <a:off x="6266799" y="1586948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Avaliability</a:t>
            </a:r>
            <a:r>
              <a:rPr lang="tr-TR" dirty="0"/>
              <a:t> </a:t>
            </a:r>
            <a:r>
              <a:rPr lang="tr-TR" dirty="0" err="1"/>
              <a:t>Zone</a:t>
            </a:r>
            <a:r>
              <a:rPr lang="tr-TR" dirty="0"/>
              <a:t> 1-b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5941336" y="4517266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5960540" y="2686485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9168569" y="1974912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9063750" y="1693069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9F9D581-11B5-A246-AF1A-428E52A73701}"/>
              </a:ext>
            </a:extLst>
          </p:cNvPr>
          <p:cNvSpPr txBox="1"/>
          <p:nvPr/>
        </p:nvSpPr>
        <p:spPr>
          <a:xfrm>
            <a:off x="9609865" y="1586948"/>
            <a:ext cx="20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Avaliability Zone 1-c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9230456" y="4530915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9249660" y="2700132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D01529F-66DC-5B4D-8155-CB2AEA78F890}"/>
              </a:ext>
            </a:extLst>
          </p:cNvPr>
          <p:cNvSpPr txBox="1"/>
          <p:nvPr/>
        </p:nvSpPr>
        <p:spPr>
          <a:xfrm>
            <a:off x="2716806" y="268421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1a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4DC621-C7B4-8241-B33B-B91A8FB59B3A}"/>
              </a:ext>
            </a:extLst>
          </p:cNvPr>
          <p:cNvSpPr txBox="1"/>
          <p:nvPr/>
        </p:nvSpPr>
        <p:spPr>
          <a:xfrm>
            <a:off x="2526860" y="562144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1a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6171971" y="2713780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6099467" y="5666536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9430037" y="2740959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9309717" y="5579651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Private Subnet 1c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1C82C6-0D72-7642-A26C-DB83CAB6B546}"/>
              </a:ext>
            </a:extLst>
          </p:cNvPr>
          <p:cNvSpPr/>
          <p:nvPr/>
        </p:nvSpPr>
        <p:spPr>
          <a:xfrm>
            <a:off x="3179534" y="4934952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10639595" y="3288235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35D4AFB-C31A-6948-806B-7D4AA1ED1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6593176" y="3145596"/>
            <a:ext cx="952584" cy="9544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6215F0D-911A-4F4C-A390-FB12099E8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16" y="3389246"/>
            <a:ext cx="417921" cy="4179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CB9A94-C08B-2543-8215-71F1112FF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10439" r="14400" b="10895"/>
          <a:stretch/>
        </p:blipFill>
        <p:spPr>
          <a:xfrm>
            <a:off x="6486785" y="4596686"/>
            <a:ext cx="1234693" cy="1162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E24A86-3EF2-1643-AB89-602AC1046663}"/>
              </a:ext>
            </a:extLst>
          </p:cNvPr>
          <p:cNvSpPr txBox="1"/>
          <p:nvPr/>
        </p:nvSpPr>
        <p:spPr>
          <a:xfrm>
            <a:off x="2609206" y="557035"/>
            <a:ext cx="901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3- </a:t>
            </a:r>
            <a:r>
              <a:rPr lang="tr-TR" sz="3600" dirty="0" err="1">
                <a:solidFill>
                  <a:srgbClr val="FF0000"/>
                </a:solidFill>
              </a:rPr>
              <a:t>Wordpress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FF0000"/>
                </a:solidFill>
              </a:rPr>
              <a:t>Instance</a:t>
            </a:r>
            <a:r>
              <a:rPr lang="tr-TR" sz="3600" dirty="0">
                <a:solidFill>
                  <a:srgbClr val="FF0000"/>
                </a:solidFill>
              </a:rPr>
              <a:t>  is </a:t>
            </a:r>
            <a:r>
              <a:rPr lang="tr-TR" sz="3600" dirty="0" err="1">
                <a:solidFill>
                  <a:srgbClr val="FF0000"/>
                </a:solidFill>
              </a:rPr>
              <a:t>ready</a:t>
            </a:r>
            <a:r>
              <a:rPr lang="tr-TR" sz="3600" dirty="0">
                <a:solidFill>
                  <a:srgbClr val="FF0000"/>
                </a:solidFill>
              </a:rPr>
              <a:t> </a:t>
            </a:r>
            <a:r>
              <a:rPr lang="tr-TR" sz="3600" dirty="0" err="1">
                <a:solidFill>
                  <a:srgbClr val="0070C0"/>
                </a:solidFill>
              </a:rPr>
              <a:t>what</a:t>
            </a:r>
            <a:r>
              <a:rPr lang="tr-TR" sz="3600" dirty="0">
                <a:solidFill>
                  <a:srgbClr val="0070C0"/>
                </a:solidFill>
              </a:rPr>
              <a:t> </a:t>
            </a:r>
            <a:r>
              <a:rPr lang="tr-TR" sz="3600" dirty="0" err="1">
                <a:solidFill>
                  <a:srgbClr val="0070C0"/>
                </a:solidFill>
              </a:rPr>
              <a:t>about</a:t>
            </a:r>
            <a:r>
              <a:rPr lang="tr-TR" sz="3600" dirty="0">
                <a:solidFill>
                  <a:srgbClr val="0070C0"/>
                </a:solidFill>
              </a:rPr>
              <a:t> DB </a:t>
            </a:r>
            <a:endParaRPr lang="x-none" sz="3600" dirty="0">
              <a:solidFill>
                <a:srgbClr val="0070C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84DA87F-D2AF-774D-9395-10C52483F3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7" b="-1"/>
          <a:stretch/>
        </p:blipFill>
        <p:spPr>
          <a:xfrm>
            <a:off x="5716061" y="3375668"/>
            <a:ext cx="776483" cy="4415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B25EFAE-E316-A445-9EE0-28DC21E9F3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10" t="23863" r="61115" b="33177"/>
          <a:stretch/>
        </p:blipFill>
        <p:spPr>
          <a:xfrm>
            <a:off x="7809318" y="3272940"/>
            <a:ext cx="691243" cy="620014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207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4857599" y="777441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4857599" y="199840"/>
            <a:ext cx="293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/>
              <a:t>Sec. Group Issue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D94866-7D3B-5E48-922E-E23586CE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29"/>
          <a:stretch/>
        </p:blipFill>
        <p:spPr>
          <a:xfrm>
            <a:off x="484238" y="1816708"/>
            <a:ext cx="11223523" cy="2189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08A3AE-8839-AB4D-B243-4B2C1DD91B81}"/>
              </a:ext>
            </a:extLst>
          </p:cNvPr>
          <p:cNvSpPr/>
          <p:nvPr/>
        </p:nvSpPr>
        <p:spPr>
          <a:xfrm>
            <a:off x="604683" y="3613355"/>
            <a:ext cx="1327356" cy="3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0A0F60-D090-DC4A-870D-50C1E736A2F2}"/>
              </a:ext>
            </a:extLst>
          </p:cNvPr>
          <p:cNvSpPr txBox="1"/>
          <p:nvPr/>
        </p:nvSpPr>
        <p:spPr>
          <a:xfrm>
            <a:off x="6440148" y="3979556"/>
            <a:ext cx="5531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-S</a:t>
            </a:r>
            <a:r>
              <a:rPr lang="x-none" sz="2400" dirty="0">
                <a:solidFill>
                  <a:schemeClr val="accent1"/>
                </a:solidFill>
              </a:rPr>
              <a:t>ec. group of B</a:t>
            </a:r>
            <a:r>
              <a:rPr lang="en-US" sz="2400" dirty="0">
                <a:solidFill>
                  <a:schemeClr val="accent1"/>
                </a:solidFill>
              </a:rPr>
              <a:t>a</a:t>
            </a:r>
            <a:r>
              <a:rPr lang="x-none" sz="2400" dirty="0">
                <a:solidFill>
                  <a:schemeClr val="accent1"/>
                </a:solidFill>
              </a:rPr>
              <a:t>stion Host</a:t>
            </a:r>
            <a:r>
              <a:rPr lang="x-none" sz="2400" dirty="0">
                <a:solidFill>
                  <a:srgbClr val="FF0000"/>
                </a:solidFill>
              </a:rPr>
              <a:t> –Best practice</a:t>
            </a:r>
          </a:p>
          <a:p>
            <a:r>
              <a:rPr lang="x-none" sz="2400" dirty="0">
                <a:solidFill>
                  <a:srgbClr val="FF0000"/>
                </a:solidFill>
              </a:rPr>
              <a:t>2</a:t>
            </a:r>
            <a:r>
              <a:rPr lang="x-none" sz="2400" dirty="0">
                <a:solidFill>
                  <a:schemeClr val="accent1"/>
                </a:solidFill>
              </a:rPr>
              <a:t>-CIDR Block of “Public Subnet”</a:t>
            </a:r>
          </a:p>
          <a:p>
            <a:r>
              <a:rPr lang="x-none" sz="2400" dirty="0">
                <a:solidFill>
                  <a:srgbClr val="FF0000"/>
                </a:solidFill>
              </a:rPr>
              <a:t>3-</a:t>
            </a:r>
            <a:r>
              <a:rPr lang="x-none" sz="2400" dirty="0">
                <a:solidFill>
                  <a:schemeClr val="accent1"/>
                </a:solidFill>
              </a:rPr>
              <a:t>IP of Bastion Host Instance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xmlns="" id="{55B7BE63-B919-9741-AFF6-E0C1F1C27499}"/>
              </a:ext>
            </a:extLst>
          </p:cNvPr>
          <p:cNvSpPr/>
          <p:nvPr/>
        </p:nvSpPr>
        <p:spPr>
          <a:xfrm>
            <a:off x="6510800" y="3538432"/>
            <a:ext cx="517062" cy="366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65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BD3C21BF-C3EB-664B-8BF8-5BD46AAF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626" y="715273"/>
            <a:ext cx="1935560" cy="19355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A5A76B8-31C8-D54D-B41B-8F93E83B2690}"/>
              </a:ext>
            </a:extLst>
          </p:cNvPr>
          <p:cNvSpPr/>
          <p:nvPr/>
        </p:nvSpPr>
        <p:spPr>
          <a:xfrm>
            <a:off x="2625968" y="1530640"/>
            <a:ext cx="6908921" cy="50207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xmlns="" id="{366C1244-8DB5-BD42-BB88-C29B2E31A59F}"/>
              </a:ext>
            </a:extLst>
          </p:cNvPr>
          <p:cNvSpPr/>
          <p:nvPr/>
        </p:nvSpPr>
        <p:spPr>
          <a:xfrm>
            <a:off x="3554430" y="1998358"/>
            <a:ext cx="2309298" cy="4380347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8" name="Snip Single Corner Rectangle 47">
            <a:extLst>
              <a:ext uri="{FF2B5EF4-FFF2-40B4-BE49-F238E27FC236}">
                <a16:creationId xmlns:a16="http://schemas.microsoft.com/office/drawing/2014/main" xmlns="" id="{6EAECD06-1C28-F341-A3E1-5F78F8962C09}"/>
              </a:ext>
            </a:extLst>
          </p:cNvPr>
          <p:cNvSpPr/>
          <p:nvPr/>
        </p:nvSpPr>
        <p:spPr>
          <a:xfrm>
            <a:off x="3418338" y="1702556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CD5425D5-3A9E-404A-8A22-96D9BBB1A819}"/>
              </a:ext>
            </a:extLst>
          </p:cNvPr>
          <p:cNvSpPr/>
          <p:nvPr/>
        </p:nvSpPr>
        <p:spPr>
          <a:xfrm>
            <a:off x="3643613" y="4540712"/>
            <a:ext cx="2198192" cy="1514347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A4119A37-3F58-3542-992D-922CDE9C23D7}"/>
              </a:ext>
            </a:extLst>
          </p:cNvPr>
          <p:cNvSpPr/>
          <p:nvPr/>
        </p:nvSpPr>
        <p:spPr>
          <a:xfrm>
            <a:off x="3662817" y="2709931"/>
            <a:ext cx="2119831" cy="15143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71C124C-D8CD-3545-8876-B49E93B2E62A}"/>
              </a:ext>
            </a:extLst>
          </p:cNvPr>
          <p:cNvSpPr/>
          <p:nvPr/>
        </p:nvSpPr>
        <p:spPr>
          <a:xfrm>
            <a:off x="6870846" y="1998358"/>
            <a:ext cx="2309298" cy="4393996"/>
          </a:xfrm>
          <a:prstGeom prst="round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Snip Single Corner Rectangle 52">
            <a:extLst>
              <a:ext uri="{FF2B5EF4-FFF2-40B4-BE49-F238E27FC236}">
                <a16:creationId xmlns:a16="http://schemas.microsoft.com/office/drawing/2014/main" xmlns="" id="{F5439DD7-0639-0645-B6C8-CB50D32C0D1F}"/>
              </a:ext>
            </a:extLst>
          </p:cNvPr>
          <p:cNvSpPr/>
          <p:nvPr/>
        </p:nvSpPr>
        <p:spPr>
          <a:xfrm>
            <a:off x="6766027" y="1716515"/>
            <a:ext cx="559556" cy="4657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82F2ABBB-CF4F-8444-BACB-8EF80365CE60}"/>
              </a:ext>
            </a:extLst>
          </p:cNvPr>
          <p:cNvSpPr/>
          <p:nvPr/>
        </p:nvSpPr>
        <p:spPr>
          <a:xfrm>
            <a:off x="6932733" y="4554361"/>
            <a:ext cx="2198192" cy="150069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C13921E8-AF2F-8C4F-A669-B1035F6644DB}"/>
              </a:ext>
            </a:extLst>
          </p:cNvPr>
          <p:cNvSpPr/>
          <p:nvPr/>
        </p:nvSpPr>
        <p:spPr>
          <a:xfrm>
            <a:off x="6951937" y="2723578"/>
            <a:ext cx="2119831" cy="15166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499C5C5-1310-5F45-8874-CBEBBC455BED}"/>
              </a:ext>
            </a:extLst>
          </p:cNvPr>
          <p:cNvSpPr txBox="1"/>
          <p:nvPr/>
        </p:nvSpPr>
        <p:spPr>
          <a:xfrm>
            <a:off x="3874248" y="2737226"/>
            <a:ext cx="181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Public Subnet 1b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AC8B0A-CD52-0249-A204-8A9EEDD9CE1E}"/>
              </a:ext>
            </a:extLst>
          </p:cNvPr>
          <p:cNvSpPr txBox="1"/>
          <p:nvPr/>
        </p:nvSpPr>
        <p:spPr>
          <a:xfrm>
            <a:off x="3801744" y="5689982"/>
            <a:ext cx="18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Private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Subnet</a:t>
            </a:r>
            <a:r>
              <a:rPr lang="tr-TR" dirty="0">
                <a:solidFill>
                  <a:srgbClr val="FF0000"/>
                </a:solidFill>
              </a:rPr>
              <a:t> 1b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B006441-0737-D246-A45C-43786BBD0721}"/>
              </a:ext>
            </a:extLst>
          </p:cNvPr>
          <p:cNvSpPr txBox="1"/>
          <p:nvPr/>
        </p:nvSpPr>
        <p:spPr>
          <a:xfrm>
            <a:off x="7132314" y="2764405"/>
            <a:ext cx="178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Public Subnet 1c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D9F572F-5FD1-E84A-845F-F95765725A36}"/>
              </a:ext>
            </a:extLst>
          </p:cNvPr>
          <p:cNvSpPr txBox="1"/>
          <p:nvPr/>
        </p:nvSpPr>
        <p:spPr>
          <a:xfrm>
            <a:off x="7011994" y="5603097"/>
            <a:ext cx="186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rgbClr val="FF0000"/>
                </a:solidFill>
              </a:rPr>
              <a:t>Private Subnet 1c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9627069-B74F-D644-BB2A-07460A77B8D6}"/>
              </a:ext>
            </a:extLst>
          </p:cNvPr>
          <p:cNvSpPr/>
          <p:nvPr/>
        </p:nvSpPr>
        <p:spPr>
          <a:xfrm>
            <a:off x="8341872" y="3311681"/>
            <a:ext cx="537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80593AE-FE87-2943-B171-5B3C20E00E09}"/>
              </a:ext>
            </a:extLst>
          </p:cNvPr>
          <p:cNvSpPr txBox="1"/>
          <p:nvPr/>
        </p:nvSpPr>
        <p:spPr>
          <a:xfrm>
            <a:off x="481426" y="2579739"/>
            <a:ext cx="9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Key.pem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798F0DB-125B-F545-884E-9C7A4978B7D0}"/>
              </a:ext>
            </a:extLst>
          </p:cNvPr>
          <p:cNvSpPr txBox="1"/>
          <p:nvPr/>
        </p:nvSpPr>
        <p:spPr>
          <a:xfrm>
            <a:off x="463292" y="1702556"/>
            <a:ext cx="114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600" dirty="0"/>
              <a:t>Local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B7EE6853-73DB-CB42-8673-426627F65199}"/>
              </a:ext>
            </a:extLst>
          </p:cNvPr>
          <p:cNvSpPr/>
          <p:nvPr/>
        </p:nvSpPr>
        <p:spPr>
          <a:xfrm>
            <a:off x="15999" y="1601317"/>
            <a:ext cx="2215516" cy="227181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35F25278-8D9B-1042-8630-FA6C6E0EBBB1}"/>
              </a:ext>
            </a:extLst>
          </p:cNvPr>
          <p:cNvSpPr txBox="1"/>
          <p:nvPr/>
        </p:nvSpPr>
        <p:spPr>
          <a:xfrm>
            <a:off x="10284450" y="538514"/>
            <a:ext cx="7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Agent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5F9AA694-A363-3944-9334-361EE9364628}"/>
              </a:ext>
            </a:extLst>
          </p:cNvPr>
          <p:cNvCxnSpPr>
            <a:cxnSpLocks/>
          </p:cNvCxnSpPr>
          <p:nvPr/>
        </p:nvCxnSpPr>
        <p:spPr>
          <a:xfrm>
            <a:off x="8155983" y="4142678"/>
            <a:ext cx="0" cy="106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0CAA7D6A-9C30-EE44-9AF5-BBB0918992BF}"/>
              </a:ext>
            </a:extLst>
          </p:cNvPr>
          <p:cNvSpPr txBox="1"/>
          <p:nvPr/>
        </p:nvSpPr>
        <p:spPr>
          <a:xfrm>
            <a:off x="6660794" y="950770"/>
            <a:ext cx="277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Host-2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BFAF8401-2311-364A-85E0-5CEDC2838D16}"/>
              </a:ext>
            </a:extLst>
          </p:cNvPr>
          <p:cNvCxnSpPr>
            <a:cxnSpLocks/>
          </p:cNvCxnSpPr>
          <p:nvPr/>
        </p:nvCxnSpPr>
        <p:spPr>
          <a:xfrm>
            <a:off x="2096429" y="3343488"/>
            <a:ext cx="1777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B96040D1-6612-6D4A-9465-DEAB9BF5F59D}"/>
              </a:ext>
            </a:extLst>
          </p:cNvPr>
          <p:cNvCxnSpPr>
            <a:cxnSpLocks/>
          </p:cNvCxnSpPr>
          <p:nvPr/>
        </p:nvCxnSpPr>
        <p:spPr>
          <a:xfrm flipH="1">
            <a:off x="2106845" y="3472285"/>
            <a:ext cx="176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F2C19E36-7299-D44C-A6B4-37F3EF1E3B82}"/>
              </a:ext>
            </a:extLst>
          </p:cNvPr>
          <p:cNvCxnSpPr>
            <a:cxnSpLocks/>
          </p:cNvCxnSpPr>
          <p:nvPr/>
        </p:nvCxnSpPr>
        <p:spPr>
          <a:xfrm>
            <a:off x="6503008" y="949407"/>
            <a:ext cx="0" cy="602658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E8CA08F-F464-A04D-B627-B3F72ED276D9}"/>
              </a:ext>
            </a:extLst>
          </p:cNvPr>
          <p:cNvCxnSpPr>
            <a:cxnSpLocks/>
          </p:cNvCxnSpPr>
          <p:nvPr/>
        </p:nvCxnSpPr>
        <p:spPr>
          <a:xfrm flipV="1">
            <a:off x="7931344" y="4135179"/>
            <a:ext cx="0" cy="106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EAC0F9EF-C502-C64E-9801-AE8F6F454ACB}"/>
              </a:ext>
            </a:extLst>
          </p:cNvPr>
          <p:cNvCxnSpPr>
            <a:cxnSpLocks/>
          </p:cNvCxnSpPr>
          <p:nvPr/>
        </p:nvCxnSpPr>
        <p:spPr>
          <a:xfrm flipV="1">
            <a:off x="10480189" y="2406450"/>
            <a:ext cx="0" cy="76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xmlns="" id="{ED94CF98-C39F-F249-859F-C405C89D50A6}"/>
              </a:ext>
            </a:extLst>
          </p:cNvPr>
          <p:cNvCxnSpPr>
            <a:cxnSpLocks/>
          </p:cNvCxnSpPr>
          <p:nvPr/>
        </p:nvCxnSpPr>
        <p:spPr>
          <a:xfrm flipV="1">
            <a:off x="8776884" y="2363359"/>
            <a:ext cx="1329952" cy="83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6A93D465-150F-8E47-B431-D95C8792F712}"/>
              </a:ext>
            </a:extLst>
          </p:cNvPr>
          <p:cNvCxnSpPr>
            <a:cxnSpLocks/>
          </p:cNvCxnSpPr>
          <p:nvPr/>
        </p:nvCxnSpPr>
        <p:spPr>
          <a:xfrm flipH="1">
            <a:off x="8842607" y="2521187"/>
            <a:ext cx="1300046" cy="84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129767C-EEBC-1D44-9AE5-1A2247C37A64}"/>
              </a:ext>
            </a:extLst>
          </p:cNvPr>
          <p:cNvSpPr txBox="1"/>
          <p:nvPr/>
        </p:nvSpPr>
        <p:spPr>
          <a:xfrm>
            <a:off x="3493846" y="949407"/>
            <a:ext cx="277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rgbClr val="FF0000"/>
                </a:solidFill>
              </a:rPr>
              <a:t>B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x-none" sz="2800" dirty="0">
                <a:solidFill>
                  <a:srgbClr val="FF0000"/>
                </a:solidFill>
              </a:rPr>
              <a:t>stion Host-1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C6DB851F-E6F2-754B-8AEC-D6F56449B320}"/>
              </a:ext>
            </a:extLst>
          </p:cNvPr>
          <p:cNvSpPr txBox="1"/>
          <p:nvPr/>
        </p:nvSpPr>
        <p:spPr>
          <a:xfrm>
            <a:off x="3961094" y="3198586"/>
            <a:ext cx="2541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00B050"/>
                </a:solidFill>
              </a:rPr>
              <a:t>-Create Copy of Key.pem </a:t>
            </a:r>
          </a:p>
          <a:p>
            <a:r>
              <a:rPr lang="x-none" dirty="0">
                <a:solidFill>
                  <a:srgbClr val="00B050"/>
                </a:solidFill>
              </a:rPr>
              <a:t>via vim or Nano</a:t>
            </a:r>
          </a:p>
          <a:p>
            <a:r>
              <a:rPr lang="x-none" dirty="0">
                <a:solidFill>
                  <a:srgbClr val="00B050"/>
                </a:solidFill>
              </a:rPr>
              <a:t>-Chmod 400</a:t>
            </a:r>
          </a:p>
          <a:p>
            <a:r>
              <a:rPr lang="x-none" dirty="0">
                <a:solidFill>
                  <a:srgbClr val="00B050"/>
                </a:solidFill>
              </a:rPr>
              <a:t> 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974492A8-F622-7542-A676-647727345425}"/>
              </a:ext>
            </a:extLst>
          </p:cNvPr>
          <p:cNvCxnSpPr>
            <a:cxnSpLocks/>
          </p:cNvCxnSpPr>
          <p:nvPr/>
        </p:nvCxnSpPr>
        <p:spPr>
          <a:xfrm>
            <a:off x="4779496" y="4142678"/>
            <a:ext cx="0" cy="106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2CD81AE0-E999-CB48-A924-F12EB848D9D0}"/>
              </a:ext>
            </a:extLst>
          </p:cNvPr>
          <p:cNvCxnSpPr>
            <a:cxnSpLocks/>
          </p:cNvCxnSpPr>
          <p:nvPr/>
        </p:nvCxnSpPr>
        <p:spPr>
          <a:xfrm flipV="1">
            <a:off x="4554857" y="4135179"/>
            <a:ext cx="0" cy="106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8062E421-F13F-D24E-A796-01DE0BDA0AB4}"/>
              </a:ext>
            </a:extLst>
          </p:cNvPr>
          <p:cNvSpPr txBox="1"/>
          <p:nvPr/>
        </p:nvSpPr>
        <p:spPr>
          <a:xfrm>
            <a:off x="5198630" y="22255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000" dirty="0"/>
              <a:t>.pem Issue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A80EF14D-8011-324A-948D-0804AFB9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6"/>
          <a:stretch/>
        </p:blipFill>
        <p:spPr>
          <a:xfrm>
            <a:off x="10058751" y="2904339"/>
            <a:ext cx="1964952" cy="17649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05D8D4E4-BF1A-354B-9178-56592C5C8B0E}"/>
              </a:ext>
            </a:extLst>
          </p:cNvPr>
          <p:cNvSpPr txBox="1"/>
          <p:nvPr/>
        </p:nvSpPr>
        <p:spPr>
          <a:xfrm>
            <a:off x="10554685" y="3402927"/>
            <a:ext cx="11963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x-none" dirty="0"/>
              <a:t>Key.pem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8696C255-EE56-524E-B082-907FFF8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31" y="3197931"/>
            <a:ext cx="942833" cy="94283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B453CDAC-8892-774B-849C-53B6D7B3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026" y="3271092"/>
            <a:ext cx="712602" cy="83175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186F66C0-EEF0-6C4F-BEFE-70DFCD3376ED}"/>
              </a:ext>
            </a:extLst>
          </p:cNvPr>
          <p:cNvSpPr txBox="1"/>
          <p:nvPr/>
        </p:nvSpPr>
        <p:spPr>
          <a:xfrm>
            <a:off x="8398541" y="3635424"/>
            <a:ext cx="7896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x-none" sz="1200" dirty="0"/>
              <a:t>Key.pem</a:t>
            </a:r>
          </a:p>
        </p:txBody>
      </p:sp>
    </p:spTree>
    <p:extLst>
      <p:ext uri="{BB962C8B-B14F-4D97-AF65-F5344CB8AC3E}">
        <p14:creationId xmlns:p14="http://schemas.microsoft.com/office/powerpoint/2010/main" val="4238280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22537</TotalTime>
  <Words>1639</Words>
  <Application>Microsoft Office PowerPoint</Application>
  <PresentationFormat>Geniş ekran</PresentationFormat>
  <Paragraphs>971</Paragraphs>
  <Slides>30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</vt:lpstr>
      <vt:lpstr>Noto Sans</vt:lpstr>
      <vt:lpstr>Office Theme</vt:lpstr>
      <vt:lpstr>1_Office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NACL   (Network Access List)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hasan</cp:lastModifiedBy>
  <cp:revision>156</cp:revision>
  <dcterms:created xsi:type="dcterms:W3CDTF">2020-05-11T18:07:22Z</dcterms:created>
  <dcterms:modified xsi:type="dcterms:W3CDTF">2020-10-12T17:59:38Z</dcterms:modified>
</cp:coreProperties>
</file>